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59"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58"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media/image1.jpeg>
</file>

<file path=ppt/media/image10.png>
</file>

<file path=ppt/media/image12.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96010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Date Placeholder 2"/>
          <p:cNvSpPr>
            <a:spLocks noGrp="1"/>
          </p:cNvSpPr>
          <p:nvPr>
            <p:ph type="dt" sz="half" idx="10"/>
          </p:nvPr>
        </p:nvSpPr>
        <p:spPr/>
        <p:txBody>
          <a:bodyPr/>
          <a:lstStyle/>
          <a:p>
            <a:fld id="{D6B82E98-E901-40F6-A97C-72806EFC8E71}" type="datetimeFigureOut">
              <a:rPr lang="ru-RU" smtClean="0"/>
              <a:t>10.12.2021</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24429641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2110892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7014048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2951773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32893104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ru-RU" smtClean="0"/>
              <a:t>Образец заголовка</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22947381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30512784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8131480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40582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D6B82E98-E901-40F6-A97C-72806EFC8E71}" type="datetimeFigureOut">
              <a:rPr lang="ru-RU" smtClean="0"/>
              <a:t>10.12.2021</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725318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D6B82E98-E901-40F6-A97C-72806EFC8E71}" type="datetimeFigureOut">
              <a:rPr lang="ru-RU" smtClean="0"/>
              <a:t>10.12.2021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3607966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D6B82E98-E901-40F6-A97C-72806EFC8E71}" type="datetimeFigureOut">
              <a:rPr lang="ru-RU" smtClean="0"/>
              <a:t>10.12.2021</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27410675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D6B82E98-E901-40F6-A97C-72806EFC8E71}" type="datetimeFigureOut">
              <a:rPr lang="ru-RU" smtClean="0"/>
              <a:t>10.12.2021</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2797358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B82E98-E901-40F6-A97C-72806EFC8E71}" type="datetimeFigureOut">
              <a:rPr lang="ru-RU" smtClean="0"/>
              <a:t>10.12.2021</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4027209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6B82E98-E901-40F6-A97C-72806EFC8E71}" type="datetimeFigureOut">
              <a:rPr lang="ru-RU" smtClean="0"/>
              <a:t>10.12.2021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11601701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ru-RU" smtClean="0"/>
              <a:t>Образец заголовка</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D6B82E98-E901-40F6-A97C-72806EFC8E71}" type="datetimeFigureOut">
              <a:rPr lang="ru-RU" smtClean="0"/>
              <a:t>10.12.2021</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A949AFE-41C4-4EF6-ADC9-1B2100C9856E}" type="slidenum">
              <a:rPr lang="ru-RU" smtClean="0"/>
              <a:t>‹#›</a:t>
            </a:fld>
            <a:endParaRPr lang="ru-RU"/>
          </a:p>
        </p:txBody>
      </p:sp>
    </p:spTree>
    <p:extLst>
      <p:ext uri="{BB962C8B-B14F-4D97-AF65-F5344CB8AC3E}">
        <p14:creationId xmlns:p14="http://schemas.microsoft.com/office/powerpoint/2010/main" val="40830623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D6B82E98-E901-40F6-A97C-72806EFC8E71}" type="datetimeFigureOut">
              <a:rPr lang="ru-RU" smtClean="0"/>
              <a:t>10.12.2021</a:t>
            </a:fld>
            <a:endParaRPr lang="ru-RU"/>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ru-RU"/>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CA949AFE-41C4-4EF6-ADC9-1B2100C9856E}" type="slidenum">
              <a:rPr lang="ru-RU" smtClean="0"/>
              <a:t>‹#›</a:t>
            </a:fld>
            <a:endParaRPr lang="ru-RU"/>
          </a:p>
        </p:txBody>
      </p:sp>
    </p:spTree>
    <p:extLst>
      <p:ext uri="{BB962C8B-B14F-4D97-AF65-F5344CB8AC3E}">
        <p14:creationId xmlns:p14="http://schemas.microsoft.com/office/powerpoint/2010/main" val="3540001925"/>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package" Target="../embeddings/_________Microsoft_Word1.docx"/><Relationship Id="rId2" Type="http://schemas.openxmlformats.org/officeDocument/2006/relationships/slideLayout" Target="../slideLayouts/slideLayout7.xml"/><Relationship Id="rId1" Type="http://schemas.openxmlformats.org/officeDocument/2006/relationships/vmlDrawing" Target="../drawings/vmlDrawing1.vml"/><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p:txBody>
          <a:bodyPr/>
          <a:lstStyle/>
          <a:p>
            <a:r>
              <a:rPr lang="en-US" dirty="0" smtClean="0"/>
              <a:t>Virtual </a:t>
            </a:r>
            <a:r>
              <a:rPr lang="en-US" dirty="0"/>
              <a:t>Reality</a:t>
            </a:r>
            <a:endParaRPr lang="ru-RU" dirty="0"/>
          </a:p>
        </p:txBody>
      </p:sp>
      <p:sp>
        <p:nvSpPr>
          <p:cNvPr id="3" name="Подзаголовок 2"/>
          <p:cNvSpPr>
            <a:spLocks noGrp="1"/>
          </p:cNvSpPr>
          <p:nvPr>
            <p:ph type="subTitle" idx="1"/>
          </p:nvPr>
        </p:nvSpPr>
        <p:spPr/>
        <p:txBody>
          <a:bodyPr/>
          <a:lstStyle/>
          <a:p>
            <a:r>
              <a:rPr lang="en-US" dirty="0" err="1" smtClean="0"/>
              <a:t>Kipchakpayev</a:t>
            </a:r>
            <a:r>
              <a:rPr lang="en-US" dirty="0" smtClean="0"/>
              <a:t> </a:t>
            </a:r>
            <a:r>
              <a:rPr lang="en-US" dirty="0" err="1" smtClean="0"/>
              <a:t>Madiyar</a:t>
            </a:r>
            <a:r>
              <a:rPr lang="en-US" dirty="0" smtClean="0"/>
              <a:t> IS-1812k</a:t>
            </a:r>
            <a:endParaRPr lang="ru-RU" dirty="0"/>
          </a:p>
        </p:txBody>
      </p:sp>
    </p:spTree>
    <p:extLst>
      <p:ext uri="{BB962C8B-B14F-4D97-AF65-F5344CB8AC3E}">
        <p14:creationId xmlns:p14="http://schemas.microsoft.com/office/powerpoint/2010/main" val="4260482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a:spLocks noGrp="1"/>
          </p:cNvSpPr>
          <p:nvPr>
            <p:ph sz="half" idx="2"/>
          </p:nvPr>
        </p:nvSpPr>
        <p:spPr>
          <a:xfrm>
            <a:off x="-32272" y="2617822"/>
            <a:ext cx="4100820" cy="3851989"/>
          </a:xfrm>
        </p:spPr>
        <p:txBody>
          <a:bodyPr>
            <a:normAutofit fontScale="55000" lnSpcReduction="20000"/>
          </a:bodyPr>
          <a:lstStyle/>
          <a:p>
            <a:pPr marL="0" indent="0">
              <a:buNone/>
            </a:pPr>
            <a:r>
              <a:rPr lang="ru-RU" dirty="0" smtClean="0"/>
              <a:t>      </a:t>
            </a:r>
            <a:r>
              <a:rPr lang="en-US" dirty="0" smtClean="0"/>
              <a:t>Content</a:t>
            </a:r>
            <a:r>
              <a:rPr lang="en-US" dirty="0"/>
              <a:t>	</a:t>
            </a:r>
          </a:p>
          <a:p>
            <a:r>
              <a:rPr lang="en-US" dirty="0"/>
              <a:t>A few years back, we saw the evolution of 3-D enabled Smart TVs. Most of the leading TV manufacturers marketed 3D TVs, but eventually, this feature of television could not get mass adoption and the primary reason was </a:t>
            </a:r>
            <a:r>
              <a:rPr lang="en-US" dirty="0" smtClean="0"/>
              <a:t>the</a:t>
            </a:r>
            <a:r>
              <a:rPr lang="ru-RU" dirty="0" smtClean="0"/>
              <a:t> </a:t>
            </a:r>
            <a:r>
              <a:rPr lang="en-US" dirty="0" smtClean="0"/>
              <a:t>availability </a:t>
            </a:r>
            <a:r>
              <a:rPr lang="en-US" dirty="0"/>
              <a:t>of the CONTENT. </a:t>
            </a:r>
            <a:endParaRPr lang="ru-RU" dirty="0" smtClean="0"/>
          </a:p>
          <a:p>
            <a:r>
              <a:rPr lang="en-US" dirty="0" smtClean="0"/>
              <a:t>Apart </a:t>
            </a:r>
            <a:r>
              <a:rPr lang="en-US" dirty="0"/>
              <a:t>from a few cartoon programs, there were hardly any show, movies, documentaries etc. available to watch. In the field of AR/VR also, the availability of the content is also a key challenge for wider adoption. </a:t>
            </a:r>
            <a:endParaRPr lang="ru-RU" dirty="0" smtClean="0"/>
          </a:p>
          <a:p>
            <a:r>
              <a:rPr lang="en-US" dirty="0" smtClean="0"/>
              <a:t>There </a:t>
            </a:r>
            <a:r>
              <a:rPr lang="en-US" dirty="0"/>
              <a:t>are many 3-D and Virtual Reality video games available, but real-world – daily usage applications, are generally lacking. Again, most of the prototypes and POC content developed are mainly for demos.</a:t>
            </a:r>
          </a:p>
          <a:p>
            <a:r>
              <a:rPr lang="en-US" dirty="0"/>
              <a:t>The non-availability of the content is the number one challenge for any new technology to have mass adoption.</a:t>
            </a:r>
            <a:endParaRPr lang="ru-RU" dirty="0"/>
          </a:p>
        </p:txBody>
      </p:sp>
      <p:pic>
        <p:nvPicPr>
          <p:cNvPr id="5" name="image11.png"/>
          <p:cNvPicPr>
            <a:picLocks noGrp="1"/>
          </p:cNvPicPr>
          <p:nvPr>
            <p:ph sz="half" idx="1"/>
          </p:nvPr>
        </p:nvPicPr>
        <p:blipFill>
          <a:blip r:embed="rId2" cstate="print"/>
          <a:stretch>
            <a:fillRect/>
          </a:stretch>
        </p:blipFill>
        <p:spPr>
          <a:xfrm>
            <a:off x="2881222" y="69012"/>
            <a:ext cx="5727940" cy="2548808"/>
          </a:xfrm>
          <a:prstGeom prst="rect">
            <a:avLst/>
          </a:prstGeom>
        </p:spPr>
      </p:pic>
      <p:sp>
        <p:nvSpPr>
          <p:cNvPr id="8" name="Объект 3"/>
          <p:cNvSpPr txBox="1">
            <a:spLocks/>
          </p:cNvSpPr>
          <p:nvPr/>
        </p:nvSpPr>
        <p:spPr>
          <a:xfrm>
            <a:off x="8082706" y="2617821"/>
            <a:ext cx="4109294" cy="3851989"/>
          </a:xfrm>
          <a:prstGeom prst="rect">
            <a:avLst/>
          </a:prstGeom>
        </p:spPr>
        <p:txBody>
          <a:bodyPr vert="horz" lIns="91440" tIns="45720" rIns="91440" bIns="45720" rtlCol="0" anchor="ctr">
            <a:normAutofit fontScale="5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dirty="0" smtClean="0">
                <a:solidFill>
                  <a:srgbClr val="146194">
                    <a:lumMod val="75000"/>
                  </a:srgbClr>
                </a:solidFill>
              </a:rPr>
              <a:t>        </a:t>
            </a:r>
            <a:r>
              <a:rPr lang="en-US" dirty="0" smtClean="0">
                <a:solidFill>
                  <a:srgbClr val="146194">
                    <a:lumMod val="75000"/>
                  </a:srgbClr>
                </a:solidFill>
              </a:rPr>
              <a:t>Security</a:t>
            </a:r>
            <a:endParaRPr lang="ru-RU" dirty="0" smtClean="0"/>
          </a:p>
          <a:p>
            <a:r>
              <a:rPr lang="en-US" dirty="0" smtClean="0"/>
              <a:t>As </a:t>
            </a:r>
            <a:r>
              <a:rPr lang="en-US" dirty="0"/>
              <a:t>with the evolution of any technology, the concern around security </a:t>
            </a:r>
            <a:r>
              <a:rPr lang="en-US" dirty="0" smtClean="0"/>
              <a:t>becomes</a:t>
            </a:r>
            <a:r>
              <a:rPr lang="ru-RU" dirty="0" smtClean="0"/>
              <a:t> </a:t>
            </a:r>
            <a:r>
              <a:rPr lang="en-US" dirty="0" smtClean="0"/>
              <a:t>a </a:t>
            </a:r>
            <a:r>
              <a:rPr lang="en-US" dirty="0"/>
              <a:t>key aspect for its stability. Right now, AR/VR is not yet mainstream, but as it becomes more widely used and rises in popularity across additional sectors beyond Gaming and Entertainment, security concerns around data and devices connectivity will be one of the prime concerns. </a:t>
            </a:r>
            <a:endParaRPr lang="ru-RU" dirty="0" smtClean="0"/>
          </a:p>
          <a:p>
            <a:r>
              <a:rPr lang="en-US" dirty="0" smtClean="0"/>
              <a:t>AR </a:t>
            </a:r>
            <a:r>
              <a:rPr lang="en-US" dirty="0"/>
              <a:t>and VR are highly immersive technology, which uses the internet as their veins to transfer data/ information for delivery and gathering information. AR/VR has a capacity to constantly record information and has the ability to impose an artificial world over and above the </a:t>
            </a:r>
            <a:r>
              <a:rPr lang="en-US" dirty="0" smtClean="0"/>
              <a:t>real-physical-world</a:t>
            </a:r>
            <a:r>
              <a:rPr lang="ru-RU" dirty="0" smtClean="0"/>
              <a:t> </a:t>
            </a:r>
            <a:r>
              <a:rPr lang="en-US" dirty="0" smtClean="0"/>
              <a:t>which </a:t>
            </a:r>
            <a:r>
              <a:rPr lang="en-US" dirty="0"/>
              <a:t>raises a very unique set of issues of data, privacy, identify-theft, freedom of speech and discrimination.</a:t>
            </a:r>
          </a:p>
          <a:p>
            <a:r>
              <a:rPr lang="en-US" dirty="0"/>
              <a:t>The pressure to bring the technology to market quickly will lead to overlooking the security concerns, which will be capitalized by cybercriminals in a very negative way. At the AWE 2015, IEEE Standard Association (IEEE – SA) held networking session to address this concern and try to bring the technologist and policymaker closer to each other and bridge the gap between technology and policy.</a:t>
            </a:r>
            <a:endParaRPr lang="ru-RU" dirty="0"/>
          </a:p>
        </p:txBody>
      </p:sp>
      <p:sp>
        <p:nvSpPr>
          <p:cNvPr id="9" name="Объект 3"/>
          <p:cNvSpPr txBox="1">
            <a:spLocks/>
          </p:cNvSpPr>
          <p:nvPr/>
        </p:nvSpPr>
        <p:spPr>
          <a:xfrm>
            <a:off x="4039716" y="2617821"/>
            <a:ext cx="4138125" cy="3851989"/>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dirty="0" smtClean="0">
                <a:solidFill>
                  <a:srgbClr val="146194">
                    <a:lumMod val="75000"/>
                  </a:srgbClr>
                </a:solidFill>
              </a:rPr>
              <a:t>        </a:t>
            </a:r>
            <a:r>
              <a:rPr lang="en-US" dirty="0" smtClean="0">
                <a:solidFill>
                  <a:srgbClr val="146194">
                    <a:lumMod val="75000"/>
                  </a:srgbClr>
                </a:solidFill>
              </a:rPr>
              <a:t>Power </a:t>
            </a:r>
            <a:r>
              <a:rPr lang="en-US" dirty="0">
                <a:solidFill>
                  <a:srgbClr val="146194">
                    <a:lumMod val="75000"/>
                  </a:srgbClr>
                </a:solidFill>
              </a:rPr>
              <a:t>and Speed</a:t>
            </a:r>
            <a:endParaRPr lang="ru-RU" dirty="0" smtClean="0"/>
          </a:p>
          <a:p>
            <a:r>
              <a:rPr lang="en-US" dirty="0" smtClean="0"/>
              <a:t>Both </a:t>
            </a:r>
            <a:r>
              <a:rPr lang="en-US" dirty="0"/>
              <a:t>AR and VR are high image processing devices and thus require a very high computing power and a very robust hardware component to operate. Additionally, these devices are supposed to be highly collaborative and connected, which would require a high-speed 5G network bandwidth available. Most of the currently used PC and desktop hardware are not capable enough to operate the AR/VR application. The exception to this is AR/VR experiences on smartphones and console devices. But other devices, like the Microsoft </a:t>
            </a:r>
            <a:r>
              <a:rPr lang="en-US" dirty="0" err="1"/>
              <a:t>HoloLens</a:t>
            </a:r>
            <a:r>
              <a:rPr lang="en-US" dirty="0"/>
              <a:t>, Facebook Oculus Rift, etc., require a powerful CPU/ GPU, high network and internet speed.</a:t>
            </a:r>
          </a:p>
          <a:p>
            <a:r>
              <a:rPr lang="en-US" dirty="0"/>
              <a:t>Additionally, most of the head-mount VR/ AR devices are now wireless, but they are high energy consumption devices, and thus require high-energy batteries for long duration operations.</a:t>
            </a:r>
          </a:p>
          <a:p>
            <a:r>
              <a:rPr lang="en-US" dirty="0"/>
              <a:t>The challenge of Power and Speed would require the hardware and the network carriers’ providers to upgrade their respective service lines of business. Computer machine manufacturers would be required to introduce more powerful machines capable of handling the high- performance of the AR/VR application.</a:t>
            </a:r>
          </a:p>
          <a:p>
            <a:r>
              <a:rPr lang="en-US" dirty="0"/>
              <a:t>Secondly, the network carrier cellular companies need to expand network spectrum to higher bands.</a:t>
            </a:r>
            <a:endParaRPr lang="ru-RU" dirty="0"/>
          </a:p>
        </p:txBody>
      </p:sp>
    </p:spTree>
    <p:extLst>
      <p:ext uri="{BB962C8B-B14F-4D97-AF65-F5344CB8AC3E}">
        <p14:creationId xmlns:p14="http://schemas.microsoft.com/office/powerpoint/2010/main" val="1780098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Объект 3"/>
          <p:cNvSpPr>
            <a:spLocks noGrp="1"/>
          </p:cNvSpPr>
          <p:nvPr>
            <p:ph sz="half" idx="2"/>
          </p:nvPr>
        </p:nvSpPr>
        <p:spPr>
          <a:xfrm>
            <a:off x="20804" y="684291"/>
            <a:ext cx="5518516" cy="1675880"/>
          </a:xfrm>
        </p:spPr>
        <p:txBody>
          <a:bodyPr>
            <a:normAutofit lnSpcReduction="10000"/>
          </a:bodyPr>
          <a:lstStyle/>
          <a:p>
            <a:r>
              <a:rPr lang="en-US" sz="1300" dirty="0" smtClean="0"/>
              <a:t>Traditional </a:t>
            </a:r>
            <a:r>
              <a:rPr lang="en-US" sz="1300" dirty="0"/>
              <a:t>banks and financial institutions have been awakened by the rise </a:t>
            </a:r>
            <a:r>
              <a:rPr lang="en-US" sz="1300" dirty="0" smtClean="0"/>
              <a:t>of</a:t>
            </a:r>
            <a:r>
              <a:rPr lang="ru-RU" sz="1300" dirty="0" smtClean="0"/>
              <a:t> </a:t>
            </a:r>
            <a:r>
              <a:rPr lang="en-US" sz="1300" dirty="0" err="1" smtClean="0"/>
              <a:t>FinTech</a:t>
            </a:r>
            <a:r>
              <a:rPr lang="en-US" sz="1300" dirty="0" smtClean="0"/>
              <a:t> </a:t>
            </a:r>
            <a:r>
              <a:rPr lang="en-US" sz="1300" dirty="0"/>
              <a:t>and the novel way in which they have adapted technology to provide an innovative line of Product and Services to the digitally educated customer base. There has specifically been a lot of discussion about using AR/VR in the financial sector both for the internal and customer-facing engagements. The following are the key takeaways for adapting the AR/VR in the financial sector:</a:t>
            </a:r>
            <a:endParaRPr lang="ru-RU" sz="1300" dirty="0"/>
          </a:p>
          <a:p>
            <a:endParaRPr lang="ru-RU" sz="1400" dirty="0"/>
          </a:p>
        </p:txBody>
      </p:sp>
      <p:sp>
        <p:nvSpPr>
          <p:cNvPr id="9" name="Объект 3"/>
          <p:cNvSpPr>
            <a:spLocks noGrp="1"/>
          </p:cNvSpPr>
          <p:nvPr>
            <p:ph sz="half" idx="2"/>
          </p:nvPr>
        </p:nvSpPr>
        <p:spPr>
          <a:xfrm>
            <a:off x="132949" y="2759258"/>
            <a:ext cx="3179596" cy="3883081"/>
          </a:xfrm>
        </p:spPr>
        <p:txBody>
          <a:bodyPr>
            <a:normAutofit fontScale="55000" lnSpcReduction="20000"/>
          </a:bodyPr>
          <a:lstStyle/>
          <a:p>
            <a:pPr marL="0" indent="0">
              <a:buNone/>
            </a:pPr>
            <a:r>
              <a:rPr lang="ru-RU" b="1" dirty="0" smtClean="0"/>
              <a:t>     </a:t>
            </a:r>
            <a:r>
              <a:rPr lang="en-US" b="1" dirty="0" smtClean="0"/>
              <a:t>Technological </a:t>
            </a:r>
            <a:r>
              <a:rPr lang="en-US" b="1" dirty="0"/>
              <a:t>Revolution</a:t>
            </a:r>
            <a:endParaRPr lang="ru-RU" b="1" dirty="0"/>
          </a:p>
          <a:p>
            <a:r>
              <a:rPr lang="en-US" dirty="0"/>
              <a:t>Since the meltdown of the financial sector in 2008, Banks and Financial Services providers are slow to innovate, as they were concentrating on stabilizing their loss and complying to the new regulations imposed on them by the government. </a:t>
            </a:r>
            <a:endParaRPr lang="ru-RU" dirty="0" smtClean="0"/>
          </a:p>
          <a:p>
            <a:r>
              <a:rPr lang="en-US" dirty="0" smtClean="0"/>
              <a:t>This </a:t>
            </a:r>
            <a:r>
              <a:rPr lang="en-US" dirty="0"/>
              <a:t>was the period when the Digital revolution entered a new phase with the unexpected rise of the new technology like </a:t>
            </a:r>
            <a:r>
              <a:rPr lang="en-US" dirty="0" err="1"/>
              <a:t>Blockchain</a:t>
            </a:r>
            <a:r>
              <a:rPr lang="en-US" dirty="0"/>
              <a:t>, Artificial Intelligence, Machine Learning and Augmented/Virtual Reality. Additionally, the SMAC platform (Social, Mobile, Analytical, and Cloud) has a foundation and backbone layer of all the Digital revolution components.</a:t>
            </a:r>
            <a:endParaRPr lang="ru-RU" dirty="0"/>
          </a:p>
          <a:p>
            <a:r>
              <a:rPr lang="en-US" dirty="0"/>
              <a:t>Talking specifically about AR/VR, we saw the adoption and craze of Pokémon Go–a mobile phone-based AR game, which shows that there is a market for these technologies. This app is a very good example of SMAC platform adaption</a:t>
            </a:r>
            <a:endParaRPr lang="ru-RU" dirty="0"/>
          </a:p>
        </p:txBody>
      </p:sp>
      <p:sp>
        <p:nvSpPr>
          <p:cNvPr id="10" name="Объект 3"/>
          <p:cNvSpPr>
            <a:spLocks noGrp="1"/>
          </p:cNvSpPr>
          <p:nvPr>
            <p:ph sz="half" idx="2"/>
          </p:nvPr>
        </p:nvSpPr>
        <p:spPr>
          <a:xfrm>
            <a:off x="3710022" y="2759259"/>
            <a:ext cx="3191110" cy="3883080"/>
          </a:xfrm>
        </p:spPr>
        <p:txBody>
          <a:bodyPr>
            <a:normAutofit fontScale="70000" lnSpcReduction="20000"/>
          </a:bodyPr>
          <a:lstStyle/>
          <a:p>
            <a:pPr marL="0" indent="0">
              <a:buNone/>
            </a:pPr>
            <a:r>
              <a:rPr lang="ru-RU" dirty="0" smtClean="0"/>
              <a:t>    </a:t>
            </a:r>
            <a:r>
              <a:rPr lang="en-US" b="1" dirty="0" smtClean="0"/>
              <a:t>Evolving </a:t>
            </a:r>
            <a:r>
              <a:rPr lang="en-US" b="1" dirty="0"/>
              <a:t>Customer Base</a:t>
            </a:r>
            <a:endParaRPr lang="ru-RU" b="1" dirty="0"/>
          </a:p>
          <a:p>
            <a:r>
              <a:rPr lang="en-US" dirty="0"/>
              <a:t>With the growth and penetration of the mobile device and tablets market has had a tremendous influence on our daily life. Thus, it is imperative that the next generation of financial services needs to be around these devices.</a:t>
            </a:r>
            <a:endParaRPr lang="ru-RU" dirty="0"/>
          </a:p>
          <a:p>
            <a:r>
              <a:rPr lang="en-US" dirty="0" err="1"/>
              <a:t>Millennials</a:t>
            </a:r>
            <a:r>
              <a:rPr lang="en-US" dirty="0"/>
              <a:t> spend most of their time on social networking and mobile devices, which provide nearly everything and any information at their fingertips. The Millennial expects the same level of service from the banking and financial service providers instead of the routine brick and mortar branches.</a:t>
            </a:r>
            <a:endParaRPr lang="ru-RU" dirty="0"/>
          </a:p>
        </p:txBody>
      </p:sp>
      <p:sp>
        <p:nvSpPr>
          <p:cNvPr id="11" name="Объект 3"/>
          <p:cNvSpPr>
            <a:spLocks noGrp="1"/>
          </p:cNvSpPr>
          <p:nvPr>
            <p:ph sz="half" idx="2"/>
          </p:nvPr>
        </p:nvSpPr>
        <p:spPr>
          <a:xfrm>
            <a:off x="7089711" y="2096219"/>
            <a:ext cx="4934479" cy="4623361"/>
          </a:xfrm>
        </p:spPr>
        <p:txBody>
          <a:bodyPr>
            <a:normAutofit fontScale="55000" lnSpcReduction="20000"/>
          </a:bodyPr>
          <a:lstStyle/>
          <a:p>
            <a:pPr marL="0" indent="0">
              <a:buNone/>
            </a:pPr>
            <a:r>
              <a:rPr lang="ru-RU" dirty="0" smtClean="0"/>
              <a:t>     </a:t>
            </a:r>
            <a:r>
              <a:rPr lang="en-US" b="1" dirty="0" smtClean="0"/>
              <a:t>Adoption </a:t>
            </a:r>
            <a:r>
              <a:rPr lang="en-US" b="1" dirty="0"/>
              <a:t>of VR/AR in Financial Services</a:t>
            </a:r>
            <a:endParaRPr lang="ru-RU" b="1" dirty="0"/>
          </a:p>
          <a:p>
            <a:r>
              <a:rPr lang="en-US" dirty="0"/>
              <a:t>Most of us are now well familiar with performing our routine work and shopping online without ever leaving the comfort of the house. There is a huge amount of discussion and debate about using AR/VR to provide banking and financial services. </a:t>
            </a:r>
            <a:endParaRPr lang="ru-RU" dirty="0" smtClean="0"/>
          </a:p>
          <a:p>
            <a:r>
              <a:rPr lang="en-US" dirty="0" smtClean="0"/>
              <a:t>For </a:t>
            </a:r>
            <a:r>
              <a:rPr lang="en-US" dirty="0"/>
              <a:t>a </a:t>
            </a:r>
            <a:r>
              <a:rPr lang="en-US" dirty="0" err="1"/>
              <a:t>FinTech</a:t>
            </a:r>
            <a:r>
              <a:rPr lang="en-US" dirty="0"/>
              <a:t>, this would mean identifying the business use case and introducing a product/ service in line with the use of AR/VR to revolutionize the banking services which currently does not exist. In the last few years, banks have been trying to identify the use case and adopt this technology. A few of the examples include:</a:t>
            </a:r>
            <a:endParaRPr lang="ru-RU" dirty="0"/>
          </a:p>
          <a:p>
            <a:r>
              <a:rPr lang="en-US" dirty="0"/>
              <a:t>1.	Citibank is testing the use of Microsoft </a:t>
            </a:r>
            <a:r>
              <a:rPr lang="en-US" dirty="0" err="1"/>
              <a:t>HoloLens</a:t>
            </a:r>
            <a:r>
              <a:rPr lang="en-US" dirty="0"/>
              <a:t> for building a virtual trading workstation</a:t>
            </a:r>
            <a:endParaRPr lang="ru-RU" dirty="0"/>
          </a:p>
          <a:p>
            <a:r>
              <a:rPr lang="en-US" dirty="0"/>
              <a:t>2.	Commonwealth Bank of Australia has introduced an Augmented reality app for Real Estate which could help in buying a house</a:t>
            </a:r>
            <a:endParaRPr lang="ru-RU" dirty="0"/>
          </a:p>
          <a:p>
            <a:r>
              <a:rPr lang="en-US" dirty="0"/>
              <a:t>3.	National Bank of Oman has introduced the AR app for finding ATM and/or bank branches.</a:t>
            </a:r>
            <a:endParaRPr lang="ru-RU" dirty="0"/>
          </a:p>
          <a:p>
            <a:r>
              <a:rPr lang="en-US" dirty="0"/>
              <a:t>Although the use of AR/VR is in the early infancy stage, these are very good use cases to test the water and identify the potentials of this technology in the sector. The technology revolution is all about providing an innovative user-experience and customer-engagement that differentiates ones from the others.</a:t>
            </a:r>
            <a:endParaRPr lang="ru-RU" dirty="0"/>
          </a:p>
        </p:txBody>
      </p:sp>
      <p:pic>
        <p:nvPicPr>
          <p:cNvPr id="8" name="Рисунок 7"/>
          <p:cNvPicPr>
            <a:picLocks noChangeAspect="1"/>
          </p:cNvPicPr>
          <p:nvPr/>
        </p:nvPicPr>
        <p:blipFill>
          <a:blip r:embed="rId2"/>
          <a:stretch>
            <a:fillRect/>
          </a:stretch>
        </p:blipFill>
        <p:spPr>
          <a:xfrm>
            <a:off x="5927010" y="163415"/>
            <a:ext cx="4666227" cy="2196756"/>
          </a:xfrm>
          <a:prstGeom prst="rect">
            <a:avLst/>
          </a:prstGeom>
        </p:spPr>
      </p:pic>
      <p:sp>
        <p:nvSpPr>
          <p:cNvPr id="13" name="Заголовок 1"/>
          <p:cNvSpPr>
            <a:spLocks noGrp="1"/>
          </p:cNvSpPr>
          <p:nvPr>
            <p:ph type="title"/>
          </p:nvPr>
        </p:nvSpPr>
        <p:spPr>
          <a:xfrm>
            <a:off x="312941" y="113148"/>
            <a:ext cx="4804182" cy="553918"/>
          </a:xfrm>
        </p:spPr>
        <p:txBody>
          <a:bodyPr>
            <a:normAutofit fontScale="90000"/>
          </a:bodyPr>
          <a:lstStyle/>
          <a:p>
            <a:r>
              <a:rPr lang="en-US" sz="2000" dirty="0"/>
              <a:t>Key Takeaways for Adoption in Financial Services</a:t>
            </a:r>
            <a:endParaRPr lang="ru-RU" sz="2000" dirty="0"/>
          </a:p>
        </p:txBody>
      </p:sp>
    </p:spTree>
    <p:extLst>
      <p:ext uri="{BB962C8B-B14F-4D97-AF65-F5344CB8AC3E}">
        <p14:creationId xmlns:p14="http://schemas.microsoft.com/office/powerpoint/2010/main" val="24100804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52400" y="200964"/>
            <a:ext cx="4022616" cy="969673"/>
          </a:xfrm>
        </p:spPr>
        <p:txBody>
          <a:bodyPr>
            <a:normAutofit fontScale="90000"/>
          </a:bodyPr>
          <a:lstStyle/>
          <a:p>
            <a:r>
              <a:rPr lang="en-US" sz="2200" dirty="0"/>
              <a:t>AR/VR Benefits for Financial Institutions</a:t>
            </a:r>
            <a:r>
              <a:rPr lang="ru-RU" dirty="0"/>
              <a:t/>
            </a:r>
            <a:br>
              <a:rPr lang="ru-RU" dirty="0"/>
            </a:br>
            <a:endParaRPr lang="ru-RU" dirty="0"/>
          </a:p>
        </p:txBody>
      </p:sp>
      <p:sp>
        <p:nvSpPr>
          <p:cNvPr id="3" name="Объект 2"/>
          <p:cNvSpPr>
            <a:spLocks noGrp="1"/>
          </p:cNvSpPr>
          <p:nvPr>
            <p:ph sz="half" idx="1"/>
          </p:nvPr>
        </p:nvSpPr>
        <p:spPr>
          <a:xfrm>
            <a:off x="152400" y="862004"/>
            <a:ext cx="5218981" cy="2598507"/>
          </a:xfrm>
        </p:spPr>
        <p:txBody>
          <a:bodyPr>
            <a:normAutofit fontScale="62500" lnSpcReduction="20000"/>
          </a:bodyPr>
          <a:lstStyle/>
          <a:p>
            <a:r>
              <a:rPr lang="en-US" dirty="0" smtClean="0"/>
              <a:t>The </a:t>
            </a:r>
            <a:r>
              <a:rPr lang="en-US" dirty="0"/>
              <a:t>new field of AR/VR is a great opportunity for traditional banking and financial institutions to incorporate as a new service line or value-added service. Financial transactions are increasingly being executed using mobile devices. Thus, providing personalized and location-based services will be a huge opportunity for the banks and financial institutions. </a:t>
            </a:r>
            <a:endParaRPr lang="ru-RU" dirty="0" smtClean="0"/>
          </a:p>
          <a:p>
            <a:r>
              <a:rPr lang="en-US" dirty="0" smtClean="0"/>
              <a:t>Specifically</a:t>
            </a:r>
            <a:r>
              <a:rPr lang="en-US" dirty="0"/>
              <a:t>, regarding Retail banking products, the amount of Digital transformation which was required for Savings and Checking accounts is at its peak. Thus, banks need to look beyond Savings and Checking accounts as their innovative offerings to customers. Some of the key benefits are:</a:t>
            </a:r>
            <a:endParaRPr lang="ru-RU" dirty="0"/>
          </a:p>
          <a:p>
            <a:endParaRPr lang="ru-RU" dirty="0"/>
          </a:p>
        </p:txBody>
      </p:sp>
      <p:sp>
        <p:nvSpPr>
          <p:cNvPr id="4" name="Объект 3"/>
          <p:cNvSpPr>
            <a:spLocks noGrp="1"/>
          </p:cNvSpPr>
          <p:nvPr>
            <p:ph sz="half" idx="2"/>
          </p:nvPr>
        </p:nvSpPr>
        <p:spPr>
          <a:xfrm>
            <a:off x="4175016" y="3217653"/>
            <a:ext cx="4062741" cy="2907102"/>
          </a:xfrm>
        </p:spPr>
        <p:txBody>
          <a:bodyPr>
            <a:noAutofit/>
          </a:bodyPr>
          <a:lstStyle/>
          <a:p>
            <a:pPr marL="0" indent="0">
              <a:buNone/>
            </a:pPr>
            <a:r>
              <a:rPr lang="ru-RU" sz="1600" dirty="0" smtClean="0"/>
              <a:t>   </a:t>
            </a:r>
            <a:r>
              <a:rPr lang="en-US" sz="1600" dirty="0" smtClean="0"/>
              <a:t>Personalized </a:t>
            </a:r>
            <a:r>
              <a:rPr lang="en-US" sz="1600" dirty="0"/>
              <a:t>Service Offerings</a:t>
            </a:r>
            <a:endParaRPr lang="ru-RU" sz="1600" dirty="0"/>
          </a:p>
          <a:p>
            <a:r>
              <a:rPr lang="en-US" sz="1600" dirty="0"/>
              <a:t>AR/VR could help banks and financial institutions provide personalized services as per the needs of the customer at the right time and locations. Based on the customer location, provide services to locate the nearest shopping mall, deals, discount coupons, ATMs and bank branches, and restaurant recommendations.</a:t>
            </a:r>
            <a:endParaRPr lang="ru-RU" sz="1600" dirty="0"/>
          </a:p>
        </p:txBody>
      </p:sp>
      <p:sp>
        <p:nvSpPr>
          <p:cNvPr id="5" name="Rectangle 4"/>
          <p:cNvSpPr>
            <a:spLocks noChangeArrowheads="1"/>
          </p:cNvSpPr>
          <p:nvPr/>
        </p:nvSpPr>
        <p:spPr bwMode="auto">
          <a:xfrm>
            <a:off x="152400" y="1524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ru-RU"/>
          </a:p>
        </p:txBody>
      </p:sp>
      <p:grpSp>
        <p:nvGrpSpPr>
          <p:cNvPr id="6" name="docshapegroup19"/>
          <p:cNvGrpSpPr>
            <a:grpSpLocks/>
          </p:cNvGrpSpPr>
          <p:nvPr/>
        </p:nvGrpSpPr>
        <p:grpSpPr bwMode="auto">
          <a:xfrm>
            <a:off x="6580367" y="200964"/>
            <a:ext cx="4057290" cy="2786333"/>
            <a:chOff x="0" y="0"/>
            <a:chExt cx="10165" cy="7342"/>
          </a:xfrm>
        </p:grpSpPr>
        <p:pic>
          <p:nvPicPr>
            <p:cNvPr id="5123" name="docshape2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 y="10"/>
              <a:ext cx="10145" cy="7322"/>
            </a:xfrm>
            <a:prstGeom prst="rect">
              <a:avLst/>
            </a:prstGeom>
            <a:noFill/>
            <a:extLst>
              <a:ext uri="{909E8E84-426E-40DD-AFC4-6F175D3DCCD1}">
                <a14:hiddenFill xmlns:a14="http://schemas.microsoft.com/office/drawing/2010/main">
                  <a:solidFill>
                    <a:srgbClr val="FFFFFF"/>
                  </a:solidFill>
                </a14:hiddenFill>
              </a:ext>
            </a:extLst>
          </p:spPr>
        </p:pic>
        <p:sp>
          <p:nvSpPr>
            <p:cNvPr id="7" name="docshape21"/>
            <p:cNvSpPr>
              <a:spLocks noChangeArrowheads="1"/>
            </p:cNvSpPr>
            <p:nvPr/>
          </p:nvSpPr>
          <p:spPr bwMode="auto">
            <a:xfrm>
              <a:off x="10" y="10"/>
              <a:ext cx="10145" cy="7322"/>
            </a:xfrm>
            <a:prstGeom prst="rect">
              <a:avLst/>
            </a:prstGeom>
            <a:noFill/>
            <a:ln w="12700">
              <a:solidFill>
                <a:srgbClr val="A7A9AC"/>
              </a:solidFill>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grpSp>
      <p:sp>
        <p:nvSpPr>
          <p:cNvPr id="9" name="Объект 3"/>
          <p:cNvSpPr txBox="1">
            <a:spLocks/>
          </p:cNvSpPr>
          <p:nvPr/>
        </p:nvSpPr>
        <p:spPr>
          <a:xfrm>
            <a:off x="8137265" y="3217653"/>
            <a:ext cx="3864954" cy="2907102"/>
          </a:xfrm>
          <a:prstGeom prst="rect">
            <a:avLst/>
          </a:prstGeom>
        </p:spPr>
        <p:txBody>
          <a:bodyPr vert="horz" lIns="91440" tIns="45720" rIns="91440" bIns="45720" rtlCol="0" anchor="ctr">
            <a:normAutofit fontScale="85000" lnSpcReduction="1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dirty="0" smtClean="0"/>
              <a:t>   </a:t>
            </a:r>
            <a:r>
              <a:rPr lang="en-US" dirty="0" smtClean="0"/>
              <a:t>Reduce </a:t>
            </a:r>
            <a:r>
              <a:rPr lang="en-US" dirty="0"/>
              <a:t>Customer Engagement Cost</a:t>
            </a:r>
            <a:endParaRPr lang="ru-RU" dirty="0"/>
          </a:p>
          <a:p>
            <a:r>
              <a:rPr lang="en-US" dirty="0"/>
              <a:t>As AR/VR could easily immerse in a real world, this could be useful to provide simple and non-transaction-based services which could reduce the cost of customer support. Services like finding an ATM/branches, list of service offerings, hours of operation, etc.</a:t>
            </a:r>
            <a:endParaRPr lang="ru-RU" dirty="0"/>
          </a:p>
        </p:txBody>
      </p:sp>
      <p:sp>
        <p:nvSpPr>
          <p:cNvPr id="10" name="Объект 3"/>
          <p:cNvSpPr txBox="1">
            <a:spLocks/>
          </p:cNvSpPr>
          <p:nvPr/>
        </p:nvSpPr>
        <p:spPr>
          <a:xfrm>
            <a:off x="56138" y="3321169"/>
            <a:ext cx="4316665" cy="2803585"/>
          </a:xfrm>
          <a:prstGeom prst="rect">
            <a:avLst/>
          </a:prstGeom>
        </p:spPr>
        <p:txBody>
          <a:bodyPr vert="horz" lIns="91440" tIns="45720" rIns="91440" bIns="45720" rtlCol="0" anchor="ctr">
            <a:normAutofit fontScale="8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dirty="0" smtClean="0"/>
              <a:t>   </a:t>
            </a:r>
            <a:r>
              <a:rPr lang="en-US" dirty="0" smtClean="0"/>
              <a:t>Cross-selling </a:t>
            </a:r>
            <a:r>
              <a:rPr lang="en-US" dirty="0"/>
              <a:t>Opportunities</a:t>
            </a:r>
            <a:endParaRPr lang="ru-RU" dirty="0"/>
          </a:p>
          <a:p>
            <a:r>
              <a:rPr lang="en-US" dirty="0"/>
              <a:t>One of the best use of the AR/VR could be providing the platform for cross- selling services </a:t>
            </a:r>
            <a:r>
              <a:rPr lang="en-US" dirty="0" err="1" smtClean="0"/>
              <a:t>whic</a:t>
            </a:r>
            <a:r>
              <a:rPr lang="ru-RU" dirty="0" smtClean="0"/>
              <a:t> </a:t>
            </a:r>
            <a:r>
              <a:rPr lang="en-US" dirty="0" smtClean="0"/>
              <a:t> </a:t>
            </a:r>
            <a:r>
              <a:rPr lang="en-US" dirty="0"/>
              <a:t>are currently not provided by the banking institutions. The Banks have all the financial transaction information - amount, shop, date, location, frequency etc. about the customer and thus provide an opportunity to cross-sell products and services.</a:t>
            </a:r>
            <a:endParaRPr lang="ru-RU" dirty="0"/>
          </a:p>
        </p:txBody>
      </p:sp>
    </p:spTree>
    <p:extLst>
      <p:ext uri="{BB962C8B-B14F-4D97-AF65-F5344CB8AC3E}">
        <p14:creationId xmlns:p14="http://schemas.microsoft.com/office/powerpoint/2010/main" val="1180591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85805" y="0"/>
            <a:ext cx="7674784" cy="1507067"/>
          </a:xfrm>
        </p:spPr>
        <p:txBody>
          <a:bodyPr/>
          <a:lstStyle/>
          <a:p>
            <a:r>
              <a:rPr lang="en-US" dirty="0"/>
              <a:t>Conclusion</a:t>
            </a:r>
            <a:r>
              <a:rPr lang="ru-RU" dirty="0"/>
              <a:t/>
            </a:r>
            <a:br>
              <a:rPr lang="ru-RU" dirty="0"/>
            </a:br>
            <a:endParaRPr lang="ru-RU" dirty="0"/>
          </a:p>
        </p:txBody>
      </p:sp>
      <p:sp>
        <p:nvSpPr>
          <p:cNvPr id="3" name="Объект 2"/>
          <p:cNvSpPr>
            <a:spLocks noGrp="1"/>
          </p:cNvSpPr>
          <p:nvPr>
            <p:ph sz="half" idx="1"/>
          </p:nvPr>
        </p:nvSpPr>
        <p:spPr>
          <a:xfrm>
            <a:off x="701465" y="753533"/>
            <a:ext cx="10547381" cy="5625140"/>
          </a:xfrm>
        </p:spPr>
        <p:txBody>
          <a:bodyPr>
            <a:noAutofit/>
          </a:bodyPr>
          <a:lstStyle/>
          <a:p>
            <a:r>
              <a:rPr lang="en-US" sz="1400" dirty="0" smtClean="0"/>
              <a:t>Augmented </a:t>
            </a:r>
            <a:r>
              <a:rPr lang="en-US" sz="1400" dirty="0"/>
              <a:t>Reality and Virtual Reality technology are really getting ready to revolutionize our daily life in a way which we might not have envisioned it. This is a technology which is very different in bridging the gap between the real and artificial world. To harness the power of this technology in a correct way, one needs to wear the innovation cap and think differently. Talking specifically about the use of AR/VR in Banking and Financial institutions - most applications proto-typed are around performing the current work or product and services in an augmented reality environment. </a:t>
            </a:r>
            <a:endParaRPr lang="ru-RU" sz="1400" dirty="0" smtClean="0"/>
          </a:p>
          <a:p>
            <a:r>
              <a:rPr lang="en-US" sz="1400" dirty="0" smtClean="0"/>
              <a:t>Most </a:t>
            </a:r>
            <a:r>
              <a:rPr lang="en-US" sz="1400" dirty="0"/>
              <a:t>of the financial use cases are around the Account Portfolio management</a:t>
            </a:r>
            <a:r>
              <a:rPr lang="en-US" sz="1400" dirty="0" smtClean="0"/>
              <a:t>, </a:t>
            </a:r>
            <a:r>
              <a:rPr lang="en-US" sz="1400" dirty="0"/>
              <a:t>ATM and Branch Locator etc. It all looks fascinating for the first time but then one asks questions, do we really need to wear AR/VR head-mount device every time to perform these simple tasks which could be easily done in the 2D environments using laptop and mobile phone.</a:t>
            </a:r>
            <a:endParaRPr lang="ru-RU" sz="1400" dirty="0"/>
          </a:p>
          <a:p>
            <a:r>
              <a:rPr lang="en-US" sz="1400" dirty="0"/>
              <a:t>Maybe this is not the right way to use this technology. Maybe one need not try to forcefully fit the current line of business/services in the Augmented and Virtual environment. This could be one of the main reason why we don’t see real business use case of this technology.</a:t>
            </a:r>
            <a:endParaRPr lang="ru-RU" sz="1400" dirty="0"/>
          </a:p>
          <a:p>
            <a:r>
              <a:rPr lang="en-US" sz="1400" dirty="0"/>
              <a:t>Maybe the answer is to understand the capabilities of this technology and the try to identify new innovative use case which justify the use of the AR/VR technology. For any innovation to have mass- adoption- two things are important.</a:t>
            </a:r>
            <a:endParaRPr lang="ru-RU" sz="1400" dirty="0"/>
          </a:p>
          <a:p>
            <a:r>
              <a:rPr lang="en-US" sz="1400" dirty="0"/>
              <a:t>1.	Identify a real-life problem and provide a solution to resolve it</a:t>
            </a:r>
            <a:endParaRPr lang="ru-RU" sz="1400" dirty="0"/>
          </a:p>
          <a:p>
            <a:r>
              <a:rPr lang="en-US" sz="1400" dirty="0"/>
              <a:t>2.	Provide a new line of service which does not exist</a:t>
            </a:r>
            <a:endParaRPr lang="ru-RU" sz="1400" dirty="0"/>
          </a:p>
          <a:p>
            <a:r>
              <a:rPr lang="en-US" sz="1400" dirty="0"/>
              <a:t>The same could be said about AR/VR use cases. Following are some of the simple use-cases which could be thought of as justification</a:t>
            </a:r>
            <a:endParaRPr lang="ru-RU" sz="1400" dirty="0"/>
          </a:p>
          <a:p>
            <a:endParaRPr lang="ru-RU" sz="1400" dirty="0"/>
          </a:p>
        </p:txBody>
      </p:sp>
    </p:spTree>
    <p:extLst>
      <p:ext uri="{BB962C8B-B14F-4D97-AF65-F5344CB8AC3E}">
        <p14:creationId xmlns:p14="http://schemas.microsoft.com/office/powerpoint/2010/main" val="12873556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Таблица 1"/>
          <p:cNvGraphicFramePr>
            <a:graphicFrameLocks noGrp="1"/>
          </p:cNvGraphicFramePr>
          <p:nvPr>
            <p:extLst>
              <p:ext uri="{D42A27DB-BD31-4B8C-83A1-F6EECF244321}">
                <p14:modId xmlns:p14="http://schemas.microsoft.com/office/powerpoint/2010/main" val="2888981172"/>
              </p:ext>
            </p:extLst>
          </p:nvPr>
        </p:nvGraphicFramePr>
        <p:xfrm>
          <a:off x="2451894" y="862641"/>
          <a:ext cx="6830130" cy="4882551"/>
        </p:xfrm>
        <a:graphic>
          <a:graphicData uri="http://schemas.openxmlformats.org/drawingml/2006/table">
            <a:tbl>
              <a:tblPr firstRow="1" firstCol="1" lastRow="1" lastCol="1" bandRow="1" bandCol="1">
                <a:tableStyleId>{5C22544A-7EE6-4342-B048-85BDC9FD1C3A}</a:tableStyleId>
              </a:tblPr>
              <a:tblGrid>
                <a:gridCol w="2276710"/>
                <a:gridCol w="2276710"/>
                <a:gridCol w="2276710"/>
              </a:tblGrid>
              <a:tr h="381297">
                <a:tc>
                  <a:txBody>
                    <a:bodyPr/>
                    <a:lstStyle/>
                    <a:p>
                      <a:pPr marL="107315">
                        <a:spcBef>
                          <a:spcPts val="610"/>
                        </a:spcBef>
                        <a:spcAft>
                          <a:spcPts val="0"/>
                        </a:spcAft>
                      </a:pPr>
                      <a:r>
                        <a:rPr lang="en-US" sz="900" spc="-10">
                          <a:effectLst/>
                        </a:rPr>
                        <a:t>Tourism</a:t>
                      </a:r>
                      <a:r>
                        <a:rPr lang="en-US" sz="900" spc="-30">
                          <a:effectLst/>
                        </a:rPr>
                        <a:t> </a:t>
                      </a:r>
                      <a:r>
                        <a:rPr lang="en-US" sz="900" spc="-10">
                          <a:effectLst/>
                        </a:rPr>
                        <a:t>Loan</a:t>
                      </a:r>
                      <a:r>
                        <a:rPr lang="en-US" sz="900" spc="-25">
                          <a:effectLst/>
                        </a:rPr>
                        <a:t> </a:t>
                      </a:r>
                      <a:r>
                        <a:rPr lang="en-US" sz="900" spc="-10">
                          <a:effectLst/>
                        </a:rPr>
                        <a:t>Service</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a:spcBef>
                          <a:spcPts val="610"/>
                        </a:spcBef>
                        <a:spcAft>
                          <a:spcPts val="0"/>
                        </a:spcAft>
                      </a:pPr>
                      <a:r>
                        <a:rPr lang="en-US" sz="900">
                          <a:effectLst/>
                        </a:rPr>
                        <a:t>Live</a:t>
                      </a:r>
                      <a:r>
                        <a:rPr lang="en-US" sz="900" spc="20">
                          <a:effectLst/>
                        </a:rPr>
                        <a:t> </a:t>
                      </a:r>
                      <a:r>
                        <a:rPr lang="en-US" sz="900">
                          <a:effectLst/>
                        </a:rPr>
                        <a:t>Events</a:t>
                      </a:r>
                      <a:r>
                        <a:rPr lang="en-US" sz="900" spc="25">
                          <a:effectLst/>
                        </a:rPr>
                        <a:t> </a:t>
                      </a:r>
                      <a:r>
                        <a:rPr lang="en-US" sz="900" spc="-10">
                          <a:effectLst/>
                        </a:rPr>
                        <a:t>Streaming</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a:spcBef>
                          <a:spcPts val="610"/>
                        </a:spcBef>
                        <a:spcAft>
                          <a:spcPts val="0"/>
                        </a:spcAft>
                      </a:pPr>
                      <a:r>
                        <a:rPr lang="en-US" sz="900">
                          <a:effectLst/>
                        </a:rPr>
                        <a:t>Virtual Locker</a:t>
                      </a:r>
                      <a:r>
                        <a:rPr lang="en-US" sz="900" spc="5">
                          <a:effectLst/>
                        </a:rPr>
                        <a:t> </a:t>
                      </a:r>
                      <a:r>
                        <a:rPr lang="en-US" sz="900">
                          <a:effectLst/>
                        </a:rPr>
                        <a:t>for</a:t>
                      </a:r>
                      <a:r>
                        <a:rPr lang="en-US" sz="900" spc="5">
                          <a:effectLst/>
                        </a:rPr>
                        <a:t> </a:t>
                      </a:r>
                      <a:r>
                        <a:rPr lang="en-US" sz="900" spc="-10">
                          <a:effectLst/>
                        </a:rPr>
                        <a:t>Document</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r>
              <a:tr h="2773296">
                <a:tc>
                  <a:txBody>
                    <a:bodyPr/>
                    <a:lstStyle/>
                    <a:p>
                      <a:pPr marL="107315" marR="89535">
                        <a:lnSpc>
                          <a:spcPct val="97000"/>
                        </a:lnSpc>
                        <a:spcBef>
                          <a:spcPts val="635"/>
                        </a:spcBef>
                        <a:spcAft>
                          <a:spcPts val="0"/>
                        </a:spcAft>
                      </a:pPr>
                      <a:r>
                        <a:rPr lang="en-US" sz="800">
                          <a:effectLst/>
                        </a:rPr>
                        <a:t>Banks could engage as the intermediator to cross-sell tourism package</a:t>
                      </a:r>
                      <a:r>
                        <a:rPr lang="en-US" sz="800" spc="-50">
                          <a:effectLst/>
                        </a:rPr>
                        <a:t> </a:t>
                      </a:r>
                      <a:r>
                        <a:rPr lang="en-US" sz="800">
                          <a:effectLst/>
                        </a:rPr>
                        <a:t>and</a:t>
                      </a:r>
                      <a:r>
                        <a:rPr lang="en-US" sz="800" spc="-50">
                          <a:effectLst/>
                        </a:rPr>
                        <a:t> </a:t>
                      </a:r>
                      <a:r>
                        <a:rPr lang="en-US" sz="800">
                          <a:effectLst/>
                        </a:rPr>
                        <a:t>travel</a:t>
                      </a:r>
                      <a:r>
                        <a:rPr lang="en-US" sz="800" spc="-50">
                          <a:effectLst/>
                        </a:rPr>
                        <a:t> </a:t>
                      </a:r>
                      <a:r>
                        <a:rPr lang="en-US" sz="800">
                          <a:effectLst/>
                        </a:rPr>
                        <a:t>loan</a:t>
                      </a:r>
                      <a:r>
                        <a:rPr lang="en-US" sz="800" spc="-50">
                          <a:effectLst/>
                        </a:rPr>
                        <a:t> </a:t>
                      </a:r>
                      <a:r>
                        <a:rPr lang="en-US" sz="800">
                          <a:effectLst/>
                        </a:rPr>
                        <a:t>services.</a:t>
                      </a:r>
                      <a:r>
                        <a:rPr lang="en-US" sz="800" spc="-50">
                          <a:effectLst/>
                        </a:rPr>
                        <a:t> </a:t>
                      </a:r>
                      <a:r>
                        <a:rPr lang="en-US" sz="800">
                          <a:effectLst/>
                        </a:rPr>
                        <a:t>Banks could</a:t>
                      </a:r>
                      <a:r>
                        <a:rPr lang="en-US" sz="800" spc="-55">
                          <a:effectLst/>
                        </a:rPr>
                        <a:t> </a:t>
                      </a:r>
                      <a:r>
                        <a:rPr lang="en-US" sz="800">
                          <a:effectLst/>
                        </a:rPr>
                        <a:t>collaborate</a:t>
                      </a:r>
                      <a:r>
                        <a:rPr lang="en-US" sz="800" spc="-55">
                          <a:effectLst/>
                        </a:rPr>
                        <a:t> </a:t>
                      </a:r>
                      <a:r>
                        <a:rPr lang="en-US" sz="800">
                          <a:effectLst/>
                        </a:rPr>
                        <a:t>with</a:t>
                      </a:r>
                      <a:r>
                        <a:rPr lang="en-US" sz="800" spc="-55">
                          <a:effectLst/>
                        </a:rPr>
                        <a:t> </a:t>
                      </a:r>
                      <a:r>
                        <a:rPr lang="en-US" sz="800">
                          <a:effectLst/>
                        </a:rPr>
                        <a:t>Tours</a:t>
                      </a:r>
                      <a:r>
                        <a:rPr lang="en-US" sz="800" spc="-50">
                          <a:effectLst/>
                        </a:rPr>
                        <a:t> </a:t>
                      </a:r>
                      <a:r>
                        <a:rPr lang="en-US" sz="800">
                          <a:effectLst/>
                        </a:rPr>
                        <a:t>and</a:t>
                      </a:r>
                      <a:r>
                        <a:rPr lang="en-US" sz="800" spc="-55">
                          <a:effectLst/>
                        </a:rPr>
                        <a:t> </a:t>
                      </a:r>
                      <a:r>
                        <a:rPr lang="en-US" sz="800">
                          <a:effectLst/>
                        </a:rPr>
                        <a:t>Travel companies create AR/VR Tourism Package content for the various </a:t>
                      </a:r>
                      <a:r>
                        <a:rPr lang="en-US" sz="800" spc="-10">
                          <a:effectLst/>
                        </a:rPr>
                        <a:t>destination.</a:t>
                      </a:r>
                      <a:endParaRPr lang="ru-RU" sz="1000">
                        <a:effectLst/>
                      </a:endParaRPr>
                    </a:p>
                    <a:p>
                      <a:pPr marL="107315">
                        <a:lnSpc>
                          <a:spcPct val="97000"/>
                        </a:lnSpc>
                        <a:spcBef>
                          <a:spcPts val="450"/>
                        </a:spcBef>
                        <a:spcAft>
                          <a:spcPts val="0"/>
                        </a:spcAft>
                      </a:pPr>
                      <a:r>
                        <a:rPr lang="en-US" sz="800">
                          <a:effectLst/>
                        </a:rPr>
                        <a:t>Banks</a:t>
                      </a:r>
                      <a:r>
                        <a:rPr lang="en-US" sz="800" spc="-55">
                          <a:effectLst/>
                        </a:rPr>
                        <a:t> </a:t>
                      </a:r>
                      <a:r>
                        <a:rPr lang="en-US" sz="800">
                          <a:effectLst/>
                        </a:rPr>
                        <a:t>could</a:t>
                      </a:r>
                      <a:r>
                        <a:rPr lang="en-US" sz="800" spc="-50">
                          <a:effectLst/>
                        </a:rPr>
                        <a:t> </a:t>
                      </a:r>
                      <a:r>
                        <a:rPr lang="en-US" sz="800">
                          <a:effectLst/>
                        </a:rPr>
                        <a:t>identify</a:t>
                      </a:r>
                      <a:r>
                        <a:rPr lang="en-US" sz="800" spc="-55">
                          <a:effectLst/>
                        </a:rPr>
                        <a:t> </a:t>
                      </a:r>
                      <a:r>
                        <a:rPr lang="en-US" sz="800">
                          <a:effectLst/>
                        </a:rPr>
                        <a:t>the</a:t>
                      </a:r>
                      <a:r>
                        <a:rPr lang="en-US" sz="800" spc="-50">
                          <a:effectLst/>
                        </a:rPr>
                        <a:t> </a:t>
                      </a:r>
                      <a:r>
                        <a:rPr lang="en-US" sz="800">
                          <a:effectLst/>
                        </a:rPr>
                        <a:t>customer</a:t>
                      </a:r>
                      <a:r>
                        <a:rPr lang="en-US" sz="800" spc="-55">
                          <a:effectLst/>
                        </a:rPr>
                        <a:t> </a:t>
                      </a:r>
                      <a:r>
                        <a:rPr lang="en-US" sz="800">
                          <a:effectLst/>
                        </a:rPr>
                        <a:t>who frequently</a:t>
                      </a:r>
                      <a:r>
                        <a:rPr lang="en-US" sz="800" spc="-25">
                          <a:effectLst/>
                        </a:rPr>
                        <a:t> </a:t>
                      </a:r>
                      <a:r>
                        <a:rPr lang="en-US" sz="800">
                          <a:effectLst/>
                        </a:rPr>
                        <a:t>goes</a:t>
                      </a:r>
                      <a:r>
                        <a:rPr lang="en-US" sz="800" spc="-25">
                          <a:effectLst/>
                        </a:rPr>
                        <a:t> </a:t>
                      </a:r>
                      <a:r>
                        <a:rPr lang="en-US" sz="800">
                          <a:effectLst/>
                        </a:rPr>
                        <a:t>on</a:t>
                      </a:r>
                      <a:r>
                        <a:rPr lang="en-US" sz="800" spc="-25">
                          <a:effectLst/>
                        </a:rPr>
                        <a:t> </a:t>
                      </a:r>
                      <a:r>
                        <a:rPr lang="en-US" sz="800">
                          <a:effectLst/>
                        </a:rPr>
                        <a:t>vacation</a:t>
                      </a:r>
                      <a:r>
                        <a:rPr lang="en-US" sz="800" spc="-25">
                          <a:effectLst/>
                        </a:rPr>
                        <a:t> </a:t>
                      </a:r>
                      <a:r>
                        <a:rPr lang="en-US" sz="800">
                          <a:effectLst/>
                        </a:rPr>
                        <a:t>and</a:t>
                      </a:r>
                      <a:r>
                        <a:rPr lang="en-US" sz="800" spc="-25">
                          <a:effectLst/>
                        </a:rPr>
                        <a:t> </a:t>
                      </a:r>
                      <a:r>
                        <a:rPr lang="en-US" sz="800">
                          <a:effectLst/>
                        </a:rPr>
                        <a:t>offers them an AR/VR view of the complete package of the destination.</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marR="89535">
                        <a:lnSpc>
                          <a:spcPct val="97000"/>
                        </a:lnSpc>
                        <a:spcBef>
                          <a:spcPts val="635"/>
                        </a:spcBef>
                        <a:spcAft>
                          <a:spcPts val="0"/>
                        </a:spcAft>
                      </a:pPr>
                      <a:r>
                        <a:rPr lang="en-US" sz="800">
                          <a:effectLst/>
                        </a:rPr>
                        <a:t>Banks could engage with Sport streaming services to provide live streaming of sporting events, matches etc.</a:t>
                      </a:r>
                      <a:r>
                        <a:rPr lang="en-US" sz="800" spc="-15">
                          <a:effectLst/>
                        </a:rPr>
                        <a:t> </a:t>
                      </a:r>
                      <a:r>
                        <a:rPr lang="en-US" sz="800">
                          <a:effectLst/>
                        </a:rPr>
                        <a:t>using</a:t>
                      </a:r>
                      <a:r>
                        <a:rPr lang="en-US" sz="800" spc="-30">
                          <a:effectLst/>
                        </a:rPr>
                        <a:t> </a:t>
                      </a:r>
                      <a:r>
                        <a:rPr lang="en-US" sz="800">
                          <a:effectLst/>
                        </a:rPr>
                        <a:t>AR/VR.</a:t>
                      </a:r>
                      <a:r>
                        <a:rPr lang="en-US" sz="800" spc="-15">
                          <a:effectLst/>
                        </a:rPr>
                        <a:t> </a:t>
                      </a:r>
                      <a:r>
                        <a:rPr lang="en-US" sz="800">
                          <a:effectLst/>
                        </a:rPr>
                        <a:t>Imaging</a:t>
                      </a:r>
                      <a:r>
                        <a:rPr lang="en-US" sz="800" spc="-15">
                          <a:effectLst/>
                        </a:rPr>
                        <a:t> </a:t>
                      </a:r>
                      <a:r>
                        <a:rPr lang="en-US" sz="800">
                          <a:effectLst/>
                        </a:rPr>
                        <a:t>getting</a:t>
                      </a:r>
                      <a:r>
                        <a:rPr lang="en-US" sz="800" spc="-15">
                          <a:effectLst/>
                        </a:rPr>
                        <a:t> </a:t>
                      </a:r>
                      <a:r>
                        <a:rPr lang="en-US" sz="800">
                          <a:effectLst/>
                        </a:rPr>
                        <a:t>a</a:t>
                      </a:r>
                      <a:r>
                        <a:rPr lang="en-US" sz="800" spc="-15">
                          <a:effectLst/>
                        </a:rPr>
                        <a:t> </a:t>
                      </a:r>
                      <a:r>
                        <a:rPr lang="en-US" sz="800">
                          <a:effectLst/>
                        </a:rPr>
                        <a:t>360 Degree view of the Soccer World-cup without traveling to the venue.</a:t>
                      </a:r>
                      <a:endParaRPr lang="ru-RU" sz="1000">
                        <a:effectLst/>
                      </a:endParaRPr>
                    </a:p>
                    <a:p>
                      <a:pPr marL="107315" marR="89535">
                        <a:lnSpc>
                          <a:spcPct val="97000"/>
                        </a:lnSpc>
                        <a:spcBef>
                          <a:spcPts val="445"/>
                        </a:spcBef>
                        <a:spcAft>
                          <a:spcPts val="0"/>
                        </a:spcAft>
                      </a:pPr>
                      <a:r>
                        <a:rPr lang="en-US" sz="800">
                          <a:effectLst/>
                        </a:rPr>
                        <a:t>Providing these services to a value- added customer of the bank could generate</a:t>
                      </a:r>
                      <a:r>
                        <a:rPr lang="en-US" sz="800" spc="-55">
                          <a:effectLst/>
                        </a:rPr>
                        <a:t> </a:t>
                      </a:r>
                      <a:r>
                        <a:rPr lang="en-US" sz="800">
                          <a:effectLst/>
                        </a:rPr>
                        <a:t>an</a:t>
                      </a:r>
                      <a:r>
                        <a:rPr lang="en-US" sz="800" spc="-55">
                          <a:effectLst/>
                        </a:rPr>
                        <a:t> </a:t>
                      </a:r>
                      <a:r>
                        <a:rPr lang="en-US" sz="800">
                          <a:effectLst/>
                        </a:rPr>
                        <a:t>added</a:t>
                      </a:r>
                      <a:r>
                        <a:rPr lang="en-US" sz="800" spc="-55">
                          <a:effectLst/>
                        </a:rPr>
                        <a:t> </a:t>
                      </a:r>
                      <a:r>
                        <a:rPr lang="en-US" sz="800">
                          <a:effectLst/>
                        </a:rPr>
                        <a:t>source</a:t>
                      </a:r>
                      <a:r>
                        <a:rPr lang="en-US" sz="800" spc="-50">
                          <a:effectLst/>
                        </a:rPr>
                        <a:t> </a:t>
                      </a:r>
                      <a:r>
                        <a:rPr lang="en-US" sz="800">
                          <a:effectLst/>
                        </a:rPr>
                        <a:t>of</a:t>
                      </a:r>
                      <a:r>
                        <a:rPr lang="en-US" sz="800" spc="-55">
                          <a:effectLst/>
                        </a:rPr>
                        <a:t> </a:t>
                      </a:r>
                      <a:r>
                        <a:rPr lang="en-US" sz="800">
                          <a:effectLst/>
                        </a:rPr>
                        <a:t>income</a:t>
                      </a:r>
                      <a:r>
                        <a:rPr lang="en-US" sz="800" spc="-55">
                          <a:effectLst/>
                        </a:rPr>
                        <a:t> </a:t>
                      </a:r>
                      <a:r>
                        <a:rPr lang="en-US" sz="800">
                          <a:effectLst/>
                        </a:rPr>
                        <a:t>for </a:t>
                      </a:r>
                      <a:r>
                        <a:rPr lang="en-US" sz="800" spc="-20">
                          <a:effectLst/>
                        </a:rPr>
                        <a:t>banks</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marR="89535">
                        <a:lnSpc>
                          <a:spcPct val="97000"/>
                        </a:lnSpc>
                        <a:spcBef>
                          <a:spcPts val="635"/>
                        </a:spcBef>
                        <a:spcAft>
                          <a:spcPts val="0"/>
                        </a:spcAft>
                      </a:pPr>
                      <a:r>
                        <a:rPr lang="en-US" sz="800">
                          <a:effectLst/>
                        </a:rPr>
                        <a:t>Most</a:t>
                      </a:r>
                      <a:r>
                        <a:rPr lang="en-US" sz="800" spc="-25">
                          <a:effectLst/>
                        </a:rPr>
                        <a:t> </a:t>
                      </a:r>
                      <a:r>
                        <a:rPr lang="en-US" sz="800">
                          <a:effectLst/>
                        </a:rPr>
                        <a:t>bank</a:t>
                      </a:r>
                      <a:r>
                        <a:rPr lang="en-US" sz="800" spc="-25">
                          <a:effectLst/>
                        </a:rPr>
                        <a:t> </a:t>
                      </a:r>
                      <a:r>
                        <a:rPr lang="en-US" sz="800">
                          <a:effectLst/>
                        </a:rPr>
                        <a:t>branches</a:t>
                      </a:r>
                      <a:r>
                        <a:rPr lang="en-US" sz="800" spc="-25">
                          <a:effectLst/>
                        </a:rPr>
                        <a:t> </a:t>
                      </a:r>
                      <a:r>
                        <a:rPr lang="en-US" sz="800">
                          <a:effectLst/>
                        </a:rPr>
                        <a:t>provide</a:t>
                      </a:r>
                      <a:r>
                        <a:rPr lang="en-US" sz="800" spc="-25">
                          <a:effectLst/>
                        </a:rPr>
                        <a:t> </a:t>
                      </a:r>
                      <a:r>
                        <a:rPr lang="en-US" sz="800">
                          <a:effectLst/>
                        </a:rPr>
                        <a:t>locker facility</a:t>
                      </a:r>
                      <a:r>
                        <a:rPr lang="en-US" sz="800" spc="-40">
                          <a:effectLst/>
                        </a:rPr>
                        <a:t> </a:t>
                      </a:r>
                      <a:r>
                        <a:rPr lang="en-US" sz="800">
                          <a:effectLst/>
                        </a:rPr>
                        <a:t>to</a:t>
                      </a:r>
                      <a:r>
                        <a:rPr lang="en-US" sz="800" spc="-40">
                          <a:effectLst/>
                        </a:rPr>
                        <a:t> </a:t>
                      </a:r>
                      <a:r>
                        <a:rPr lang="en-US" sz="800">
                          <a:effectLst/>
                        </a:rPr>
                        <a:t>its</a:t>
                      </a:r>
                      <a:r>
                        <a:rPr lang="en-US" sz="800" spc="-40">
                          <a:effectLst/>
                        </a:rPr>
                        <a:t> </a:t>
                      </a:r>
                      <a:r>
                        <a:rPr lang="en-US" sz="800">
                          <a:effectLst/>
                        </a:rPr>
                        <a:t>customer</a:t>
                      </a:r>
                      <a:r>
                        <a:rPr lang="en-US" sz="800" spc="-40">
                          <a:effectLst/>
                        </a:rPr>
                        <a:t> </a:t>
                      </a:r>
                      <a:r>
                        <a:rPr lang="en-US" sz="800">
                          <a:effectLst/>
                        </a:rPr>
                        <a:t>and</a:t>
                      </a:r>
                      <a:r>
                        <a:rPr lang="en-US" sz="800" spc="-40">
                          <a:effectLst/>
                        </a:rPr>
                        <a:t> </a:t>
                      </a:r>
                      <a:r>
                        <a:rPr lang="en-US" sz="800">
                          <a:effectLst/>
                        </a:rPr>
                        <a:t>charge</a:t>
                      </a:r>
                      <a:r>
                        <a:rPr lang="en-US" sz="800" spc="-40">
                          <a:effectLst/>
                        </a:rPr>
                        <a:t> </a:t>
                      </a:r>
                      <a:r>
                        <a:rPr lang="en-US" sz="800">
                          <a:effectLst/>
                        </a:rPr>
                        <a:t>a small</a:t>
                      </a:r>
                      <a:r>
                        <a:rPr lang="en-US" sz="800" spc="-20">
                          <a:effectLst/>
                        </a:rPr>
                        <a:t> </a:t>
                      </a:r>
                      <a:r>
                        <a:rPr lang="en-US" sz="800">
                          <a:effectLst/>
                        </a:rPr>
                        <a:t>fee.</a:t>
                      </a:r>
                      <a:r>
                        <a:rPr lang="en-US" sz="800" spc="-20">
                          <a:effectLst/>
                        </a:rPr>
                        <a:t> </a:t>
                      </a:r>
                      <a:r>
                        <a:rPr lang="en-US" sz="800">
                          <a:effectLst/>
                        </a:rPr>
                        <a:t>This</a:t>
                      </a:r>
                      <a:r>
                        <a:rPr lang="en-US" sz="800" spc="-20">
                          <a:effectLst/>
                        </a:rPr>
                        <a:t> </a:t>
                      </a:r>
                      <a:r>
                        <a:rPr lang="en-US" sz="800">
                          <a:effectLst/>
                        </a:rPr>
                        <a:t>is</a:t>
                      </a:r>
                      <a:r>
                        <a:rPr lang="en-US" sz="800" spc="-20">
                          <a:effectLst/>
                        </a:rPr>
                        <a:t> </a:t>
                      </a:r>
                      <a:r>
                        <a:rPr lang="en-US" sz="800">
                          <a:effectLst/>
                        </a:rPr>
                        <a:t>good</a:t>
                      </a:r>
                      <a:r>
                        <a:rPr lang="en-US" sz="800" spc="-20">
                          <a:effectLst/>
                        </a:rPr>
                        <a:t> </a:t>
                      </a:r>
                      <a:r>
                        <a:rPr lang="en-US" sz="800">
                          <a:effectLst/>
                        </a:rPr>
                        <a:t>for</a:t>
                      </a:r>
                      <a:r>
                        <a:rPr lang="en-US" sz="800" spc="-20">
                          <a:effectLst/>
                        </a:rPr>
                        <a:t> </a:t>
                      </a:r>
                      <a:r>
                        <a:rPr lang="en-US" sz="800">
                          <a:effectLst/>
                        </a:rPr>
                        <a:t>all</a:t>
                      </a:r>
                      <a:r>
                        <a:rPr lang="en-US" sz="800" spc="-20">
                          <a:effectLst/>
                        </a:rPr>
                        <a:t> </a:t>
                      </a:r>
                      <a:r>
                        <a:rPr lang="en-US" sz="800">
                          <a:effectLst/>
                        </a:rPr>
                        <a:t>sort</a:t>
                      </a:r>
                      <a:r>
                        <a:rPr lang="en-US" sz="800" spc="-20">
                          <a:effectLst/>
                        </a:rPr>
                        <a:t> </a:t>
                      </a:r>
                      <a:r>
                        <a:rPr lang="en-US" sz="800">
                          <a:effectLst/>
                        </a:rPr>
                        <a:t>of physical items to safely keep in the </a:t>
                      </a:r>
                      <a:r>
                        <a:rPr lang="en-US" sz="800" spc="-10">
                          <a:effectLst/>
                        </a:rPr>
                        <a:t>locker.</a:t>
                      </a:r>
                      <a:endParaRPr lang="ru-RU" sz="1000">
                        <a:effectLst/>
                      </a:endParaRPr>
                    </a:p>
                    <a:p>
                      <a:pPr marL="107315" marR="340360">
                        <a:lnSpc>
                          <a:spcPct val="97000"/>
                        </a:lnSpc>
                        <a:spcBef>
                          <a:spcPts val="440"/>
                        </a:spcBef>
                        <a:spcAft>
                          <a:spcPts val="0"/>
                        </a:spcAft>
                      </a:pPr>
                      <a:r>
                        <a:rPr lang="en-US" sz="800">
                          <a:effectLst/>
                        </a:rPr>
                        <a:t>In today’s digital world, everyone does</a:t>
                      </a:r>
                      <a:r>
                        <a:rPr lang="en-US" sz="800" spc="-55">
                          <a:effectLst/>
                        </a:rPr>
                        <a:t> </a:t>
                      </a:r>
                      <a:r>
                        <a:rPr lang="en-US" sz="800">
                          <a:effectLst/>
                        </a:rPr>
                        <a:t>have</a:t>
                      </a:r>
                      <a:r>
                        <a:rPr lang="en-US" sz="800" spc="-55">
                          <a:effectLst/>
                        </a:rPr>
                        <a:t> </a:t>
                      </a:r>
                      <a:r>
                        <a:rPr lang="en-US" sz="800">
                          <a:effectLst/>
                        </a:rPr>
                        <a:t>a</a:t>
                      </a:r>
                      <a:r>
                        <a:rPr lang="en-US" sz="800" spc="-55">
                          <a:effectLst/>
                        </a:rPr>
                        <a:t> </a:t>
                      </a:r>
                      <a:r>
                        <a:rPr lang="en-US" sz="800">
                          <a:effectLst/>
                        </a:rPr>
                        <a:t>digital</a:t>
                      </a:r>
                      <a:r>
                        <a:rPr lang="en-US" sz="800" spc="-50">
                          <a:effectLst/>
                        </a:rPr>
                        <a:t> </a:t>
                      </a:r>
                      <a:r>
                        <a:rPr lang="en-US" sz="800">
                          <a:effectLst/>
                        </a:rPr>
                        <a:t>document,</a:t>
                      </a:r>
                      <a:r>
                        <a:rPr lang="en-US" sz="800" spc="-55">
                          <a:effectLst/>
                        </a:rPr>
                        <a:t> </a:t>
                      </a:r>
                      <a:r>
                        <a:rPr lang="en-US" sz="800">
                          <a:effectLst/>
                        </a:rPr>
                        <a:t>files,</a:t>
                      </a:r>
                      <a:endParaRPr lang="ru-RU" sz="1000">
                        <a:effectLst/>
                      </a:endParaRPr>
                    </a:p>
                    <a:p>
                      <a:pPr marL="107315" marR="89535">
                        <a:lnSpc>
                          <a:spcPct val="97000"/>
                        </a:lnSpc>
                        <a:spcBef>
                          <a:spcPts val="10"/>
                        </a:spcBef>
                        <a:spcAft>
                          <a:spcPts val="0"/>
                        </a:spcAft>
                      </a:pPr>
                      <a:r>
                        <a:rPr lang="en-US" sz="800" spc="-10">
                          <a:effectLst/>
                        </a:rPr>
                        <a:t>password,</a:t>
                      </a:r>
                      <a:r>
                        <a:rPr lang="en-US" sz="800" spc="-25">
                          <a:effectLst/>
                        </a:rPr>
                        <a:t> </a:t>
                      </a:r>
                      <a:r>
                        <a:rPr lang="en-US" sz="800" spc="-10">
                          <a:effectLst/>
                        </a:rPr>
                        <a:t>security</a:t>
                      </a:r>
                      <a:r>
                        <a:rPr lang="en-US" sz="800" spc="-25">
                          <a:effectLst/>
                        </a:rPr>
                        <a:t> </a:t>
                      </a:r>
                      <a:r>
                        <a:rPr lang="en-US" sz="800" spc="-10">
                          <a:effectLst/>
                        </a:rPr>
                        <a:t>code</a:t>
                      </a:r>
                      <a:r>
                        <a:rPr lang="en-US" sz="800" spc="-25">
                          <a:effectLst/>
                        </a:rPr>
                        <a:t> </a:t>
                      </a:r>
                      <a:r>
                        <a:rPr lang="en-US" sz="800" spc="-10">
                          <a:effectLst/>
                        </a:rPr>
                        <a:t>etc.</a:t>
                      </a:r>
                      <a:r>
                        <a:rPr lang="en-US" sz="800" spc="-25">
                          <a:effectLst/>
                        </a:rPr>
                        <a:t> </a:t>
                      </a:r>
                      <a:r>
                        <a:rPr lang="en-US" sz="800" spc="-10">
                          <a:effectLst/>
                        </a:rPr>
                        <a:t>which</a:t>
                      </a:r>
                      <a:r>
                        <a:rPr lang="en-US" sz="800" spc="-25">
                          <a:effectLst/>
                        </a:rPr>
                        <a:t> </a:t>
                      </a:r>
                      <a:r>
                        <a:rPr lang="en-US" sz="800" spc="-10">
                          <a:effectLst/>
                        </a:rPr>
                        <a:t>need </a:t>
                      </a:r>
                      <a:r>
                        <a:rPr lang="en-US" sz="800">
                          <a:effectLst/>
                        </a:rPr>
                        <a:t>to be safely kept. Banks could provide Virtual</a:t>
                      </a:r>
                      <a:r>
                        <a:rPr lang="en-US" sz="800" spc="-45">
                          <a:effectLst/>
                        </a:rPr>
                        <a:t> </a:t>
                      </a:r>
                      <a:r>
                        <a:rPr lang="en-US" sz="800">
                          <a:effectLst/>
                        </a:rPr>
                        <a:t>locker</a:t>
                      </a:r>
                      <a:r>
                        <a:rPr lang="en-US" sz="800" spc="-45">
                          <a:effectLst/>
                        </a:rPr>
                        <a:t> </a:t>
                      </a:r>
                      <a:r>
                        <a:rPr lang="en-US" sz="800">
                          <a:effectLst/>
                        </a:rPr>
                        <a:t>facility</a:t>
                      </a:r>
                      <a:r>
                        <a:rPr lang="en-US" sz="800" spc="-45">
                          <a:effectLst/>
                        </a:rPr>
                        <a:t> </a:t>
                      </a:r>
                      <a:r>
                        <a:rPr lang="en-US" sz="800">
                          <a:effectLst/>
                        </a:rPr>
                        <a:t>using</a:t>
                      </a:r>
                      <a:r>
                        <a:rPr lang="en-US" sz="800" spc="-55">
                          <a:effectLst/>
                        </a:rPr>
                        <a:t> </a:t>
                      </a:r>
                      <a:r>
                        <a:rPr lang="en-US" sz="800">
                          <a:effectLst/>
                        </a:rPr>
                        <a:t>AR/VR</a:t>
                      </a:r>
                      <a:r>
                        <a:rPr lang="en-US" sz="800" spc="-45">
                          <a:effectLst/>
                        </a:rPr>
                        <a:t> </a:t>
                      </a:r>
                      <a:r>
                        <a:rPr lang="en-US" sz="800">
                          <a:effectLst/>
                        </a:rPr>
                        <a:t>which could help their customer to keep the document or other digital content </a:t>
                      </a:r>
                      <a:r>
                        <a:rPr lang="en-US" sz="800" spc="-10">
                          <a:effectLst/>
                        </a:rPr>
                        <a:t>safely.</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r>
              <a:tr h="1727958">
                <a:tc>
                  <a:txBody>
                    <a:bodyPr/>
                    <a:lstStyle/>
                    <a:p>
                      <a:pPr marL="107315" marR="89535">
                        <a:lnSpc>
                          <a:spcPct val="97000"/>
                        </a:lnSpc>
                        <a:spcBef>
                          <a:spcPts val="635"/>
                        </a:spcBef>
                        <a:spcAft>
                          <a:spcPts val="0"/>
                        </a:spcAft>
                      </a:pPr>
                      <a:r>
                        <a:rPr lang="en-US" sz="800">
                          <a:effectLst/>
                        </a:rPr>
                        <a:t>Cross-selling</a:t>
                      </a:r>
                      <a:r>
                        <a:rPr lang="en-US" sz="800" spc="-55">
                          <a:effectLst/>
                        </a:rPr>
                        <a:t> </a:t>
                      </a:r>
                      <a:r>
                        <a:rPr lang="en-US" sz="800">
                          <a:effectLst/>
                        </a:rPr>
                        <a:t>–</a:t>
                      </a:r>
                      <a:r>
                        <a:rPr lang="en-US" sz="800" spc="-55">
                          <a:effectLst/>
                        </a:rPr>
                        <a:t> </a:t>
                      </a:r>
                      <a:r>
                        <a:rPr lang="en-US" sz="800">
                          <a:effectLst/>
                        </a:rPr>
                        <a:t>Provides</a:t>
                      </a:r>
                      <a:r>
                        <a:rPr lang="en-US" sz="800" spc="-55">
                          <a:effectLst/>
                        </a:rPr>
                        <a:t> </a:t>
                      </a:r>
                      <a:r>
                        <a:rPr lang="en-US" sz="800">
                          <a:effectLst/>
                        </a:rPr>
                        <a:t>an</a:t>
                      </a:r>
                      <a:r>
                        <a:rPr lang="en-US" sz="800" spc="-50">
                          <a:effectLst/>
                        </a:rPr>
                        <a:t> </a:t>
                      </a:r>
                      <a:r>
                        <a:rPr lang="en-US" sz="800">
                          <a:effectLst/>
                        </a:rPr>
                        <a:t>opportunity to cross-sell product</a:t>
                      </a:r>
                      <a:endParaRPr lang="ru-RU" sz="1000">
                        <a:effectLst/>
                      </a:endParaRPr>
                    </a:p>
                    <a:p>
                      <a:pPr marL="107315" marR="89535">
                        <a:lnSpc>
                          <a:spcPct val="97000"/>
                        </a:lnSpc>
                        <a:spcBef>
                          <a:spcPts val="430"/>
                        </a:spcBef>
                        <a:spcAft>
                          <a:spcPts val="0"/>
                        </a:spcAft>
                      </a:pPr>
                      <a:r>
                        <a:rPr lang="en-US" sz="800">
                          <a:effectLst/>
                        </a:rPr>
                        <a:t>New Product/Service – Provides a cheaper</a:t>
                      </a:r>
                      <a:r>
                        <a:rPr lang="en-US" sz="800" spc="-5">
                          <a:effectLst/>
                        </a:rPr>
                        <a:t> </a:t>
                      </a:r>
                      <a:r>
                        <a:rPr lang="en-US" sz="800">
                          <a:effectLst/>
                        </a:rPr>
                        <a:t>credit</a:t>
                      </a:r>
                      <a:r>
                        <a:rPr lang="en-US" sz="800" spc="-5">
                          <a:effectLst/>
                        </a:rPr>
                        <a:t> </a:t>
                      </a:r>
                      <a:r>
                        <a:rPr lang="en-US" sz="800">
                          <a:effectLst/>
                        </a:rPr>
                        <a:t>facility</a:t>
                      </a:r>
                      <a:r>
                        <a:rPr lang="en-US" sz="800" spc="-5">
                          <a:effectLst/>
                        </a:rPr>
                        <a:t> </a:t>
                      </a:r>
                      <a:r>
                        <a:rPr lang="en-US" sz="800">
                          <a:effectLst/>
                        </a:rPr>
                        <a:t>to</a:t>
                      </a:r>
                      <a:r>
                        <a:rPr lang="en-US" sz="800" spc="-5">
                          <a:effectLst/>
                        </a:rPr>
                        <a:t> </a:t>
                      </a:r>
                      <a:r>
                        <a:rPr lang="en-US" sz="800">
                          <a:effectLst/>
                        </a:rPr>
                        <a:t>the</a:t>
                      </a:r>
                      <a:r>
                        <a:rPr lang="en-US" sz="800" spc="-5">
                          <a:effectLst/>
                        </a:rPr>
                        <a:t> </a:t>
                      </a:r>
                      <a:r>
                        <a:rPr lang="en-US" sz="800">
                          <a:effectLst/>
                        </a:rPr>
                        <a:t>customer for travel. An additional line of business and</a:t>
                      </a:r>
                      <a:r>
                        <a:rPr lang="en-US" sz="800" spc="-20">
                          <a:effectLst/>
                        </a:rPr>
                        <a:t> </a:t>
                      </a:r>
                      <a:r>
                        <a:rPr lang="en-US" sz="800">
                          <a:effectLst/>
                        </a:rPr>
                        <a:t>income</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marR="337185">
                        <a:lnSpc>
                          <a:spcPct val="97000"/>
                        </a:lnSpc>
                        <a:spcBef>
                          <a:spcPts val="635"/>
                        </a:spcBef>
                        <a:spcAft>
                          <a:spcPts val="0"/>
                        </a:spcAft>
                      </a:pPr>
                      <a:r>
                        <a:rPr lang="en-US" sz="800">
                          <a:effectLst/>
                        </a:rPr>
                        <a:t>Value Added Services – Provides</a:t>
                      </a:r>
                      <a:r>
                        <a:rPr lang="en-US" sz="800" spc="200">
                          <a:effectLst/>
                        </a:rPr>
                        <a:t> </a:t>
                      </a:r>
                      <a:r>
                        <a:rPr lang="en-US" sz="800">
                          <a:effectLst/>
                        </a:rPr>
                        <a:t>an</a:t>
                      </a:r>
                      <a:r>
                        <a:rPr lang="en-US" sz="800" spc="-55">
                          <a:effectLst/>
                        </a:rPr>
                        <a:t> </a:t>
                      </a:r>
                      <a:r>
                        <a:rPr lang="en-US" sz="800">
                          <a:effectLst/>
                        </a:rPr>
                        <a:t>opportunity</a:t>
                      </a:r>
                      <a:r>
                        <a:rPr lang="en-US" sz="800" spc="-55">
                          <a:effectLst/>
                        </a:rPr>
                        <a:t> </a:t>
                      </a:r>
                      <a:r>
                        <a:rPr lang="en-US" sz="800">
                          <a:effectLst/>
                        </a:rPr>
                        <a:t>to</a:t>
                      </a:r>
                      <a:r>
                        <a:rPr lang="en-US" sz="800" spc="-55">
                          <a:effectLst/>
                        </a:rPr>
                        <a:t> </a:t>
                      </a:r>
                      <a:r>
                        <a:rPr lang="en-US" sz="800">
                          <a:effectLst/>
                        </a:rPr>
                        <a:t>give</a:t>
                      </a:r>
                      <a:r>
                        <a:rPr lang="en-US" sz="800" spc="-50">
                          <a:effectLst/>
                        </a:rPr>
                        <a:t> </a:t>
                      </a:r>
                      <a:r>
                        <a:rPr lang="en-US" sz="800">
                          <a:effectLst/>
                        </a:rPr>
                        <a:t>value-added services to its customer</a:t>
                      </a:r>
                      <a:endParaRPr lang="ru-RU" sz="100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c>
                  <a:txBody>
                    <a:bodyPr/>
                    <a:lstStyle/>
                    <a:p>
                      <a:pPr marL="107315" marR="337185">
                        <a:lnSpc>
                          <a:spcPct val="97000"/>
                        </a:lnSpc>
                        <a:spcBef>
                          <a:spcPts val="635"/>
                        </a:spcBef>
                        <a:spcAft>
                          <a:spcPts val="0"/>
                        </a:spcAft>
                      </a:pPr>
                      <a:r>
                        <a:rPr lang="en-US" sz="800" dirty="0">
                          <a:effectLst/>
                        </a:rPr>
                        <a:t>Value Added Services – Provides</a:t>
                      </a:r>
                      <a:r>
                        <a:rPr lang="en-US" sz="800" spc="200" dirty="0">
                          <a:effectLst/>
                        </a:rPr>
                        <a:t> </a:t>
                      </a:r>
                      <a:r>
                        <a:rPr lang="en-US" sz="800" dirty="0">
                          <a:effectLst/>
                        </a:rPr>
                        <a:t>an</a:t>
                      </a:r>
                      <a:r>
                        <a:rPr lang="en-US" sz="800" spc="-55" dirty="0">
                          <a:effectLst/>
                        </a:rPr>
                        <a:t> </a:t>
                      </a:r>
                      <a:r>
                        <a:rPr lang="en-US" sz="800" dirty="0">
                          <a:effectLst/>
                        </a:rPr>
                        <a:t>opportunity</a:t>
                      </a:r>
                      <a:r>
                        <a:rPr lang="en-US" sz="800" spc="-55" dirty="0">
                          <a:effectLst/>
                        </a:rPr>
                        <a:t> </a:t>
                      </a:r>
                      <a:r>
                        <a:rPr lang="en-US" sz="800" dirty="0">
                          <a:effectLst/>
                        </a:rPr>
                        <a:t>to</a:t>
                      </a:r>
                      <a:r>
                        <a:rPr lang="en-US" sz="800" spc="-55" dirty="0">
                          <a:effectLst/>
                        </a:rPr>
                        <a:t> </a:t>
                      </a:r>
                      <a:r>
                        <a:rPr lang="en-US" sz="800" dirty="0">
                          <a:effectLst/>
                        </a:rPr>
                        <a:t>give</a:t>
                      </a:r>
                      <a:r>
                        <a:rPr lang="en-US" sz="800" spc="-50" dirty="0">
                          <a:effectLst/>
                        </a:rPr>
                        <a:t> </a:t>
                      </a:r>
                      <a:r>
                        <a:rPr lang="en-US" sz="800" dirty="0">
                          <a:effectLst/>
                        </a:rPr>
                        <a:t>value-added services to its customer.</a:t>
                      </a:r>
                      <a:endParaRPr lang="ru-RU" sz="1000" dirty="0">
                        <a:effectLst/>
                      </a:endParaRPr>
                    </a:p>
                    <a:p>
                      <a:pPr marL="107315" marR="89535">
                        <a:lnSpc>
                          <a:spcPct val="97000"/>
                        </a:lnSpc>
                        <a:spcBef>
                          <a:spcPts val="435"/>
                        </a:spcBef>
                        <a:spcAft>
                          <a:spcPts val="0"/>
                        </a:spcAft>
                      </a:pPr>
                      <a:r>
                        <a:rPr lang="en-US" sz="800" dirty="0">
                          <a:effectLst/>
                        </a:rPr>
                        <a:t>New Product/Service – Provides a cheaper</a:t>
                      </a:r>
                      <a:r>
                        <a:rPr lang="en-US" sz="800" spc="-5" dirty="0">
                          <a:effectLst/>
                        </a:rPr>
                        <a:t> </a:t>
                      </a:r>
                      <a:r>
                        <a:rPr lang="en-US" sz="800" dirty="0">
                          <a:effectLst/>
                        </a:rPr>
                        <a:t>credit</a:t>
                      </a:r>
                      <a:r>
                        <a:rPr lang="en-US" sz="800" spc="-5" dirty="0">
                          <a:effectLst/>
                        </a:rPr>
                        <a:t> </a:t>
                      </a:r>
                      <a:r>
                        <a:rPr lang="en-US" sz="800" dirty="0">
                          <a:effectLst/>
                        </a:rPr>
                        <a:t>facility</a:t>
                      </a:r>
                      <a:r>
                        <a:rPr lang="en-US" sz="800" spc="-5" dirty="0">
                          <a:effectLst/>
                        </a:rPr>
                        <a:t> </a:t>
                      </a:r>
                      <a:r>
                        <a:rPr lang="en-US" sz="800" dirty="0">
                          <a:effectLst/>
                        </a:rPr>
                        <a:t>to</a:t>
                      </a:r>
                      <a:r>
                        <a:rPr lang="en-US" sz="800" spc="-5" dirty="0">
                          <a:effectLst/>
                        </a:rPr>
                        <a:t> </a:t>
                      </a:r>
                      <a:r>
                        <a:rPr lang="en-US" sz="800" dirty="0">
                          <a:effectLst/>
                        </a:rPr>
                        <a:t>the</a:t>
                      </a:r>
                      <a:r>
                        <a:rPr lang="en-US" sz="800" spc="-5" dirty="0">
                          <a:effectLst/>
                        </a:rPr>
                        <a:t> </a:t>
                      </a:r>
                      <a:r>
                        <a:rPr lang="en-US" sz="800" dirty="0">
                          <a:effectLst/>
                        </a:rPr>
                        <a:t>customer for travel. An additional line of business and</a:t>
                      </a:r>
                      <a:r>
                        <a:rPr lang="en-US" sz="800" spc="-20" dirty="0">
                          <a:effectLst/>
                        </a:rPr>
                        <a:t> </a:t>
                      </a:r>
                      <a:r>
                        <a:rPr lang="en-US" sz="800" dirty="0">
                          <a:effectLst/>
                        </a:rPr>
                        <a:t>income</a:t>
                      </a:r>
                      <a:endParaRPr lang="ru-RU" sz="1000" dirty="0">
                        <a:effectLst/>
                        <a:latin typeface="Calibri" panose="020F0502020204030204" pitchFamily="34" charset="0"/>
                        <a:ea typeface="Calibri" panose="020F0502020204030204" pitchFamily="34" charset="0"/>
                        <a:cs typeface="Calibri" panose="020F0502020204030204" pitchFamily="34" charset="0"/>
                      </a:endParaRPr>
                    </a:p>
                  </a:txBody>
                  <a:tcPr marL="0" marR="0" marT="0" marB="0"/>
                </a:tc>
              </a:tr>
            </a:tbl>
          </a:graphicData>
        </a:graphic>
      </p:graphicFrame>
    </p:spTree>
    <p:extLst>
      <p:ext uri="{BB962C8B-B14F-4D97-AF65-F5344CB8AC3E}">
        <p14:creationId xmlns:p14="http://schemas.microsoft.com/office/powerpoint/2010/main" val="8360493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333185" y="2158200"/>
            <a:ext cx="3033773" cy="1507067"/>
          </a:xfrm>
        </p:spPr>
        <p:txBody>
          <a:bodyPr/>
          <a:lstStyle/>
          <a:p>
            <a:r>
              <a:rPr lang="en-US" dirty="0" smtClean="0"/>
              <a:t>Thank you</a:t>
            </a:r>
            <a:endParaRPr lang="ru-RU" dirty="0"/>
          </a:p>
        </p:txBody>
      </p:sp>
    </p:spTree>
    <p:extLst>
      <p:ext uri="{BB962C8B-B14F-4D97-AF65-F5344CB8AC3E}">
        <p14:creationId xmlns:p14="http://schemas.microsoft.com/office/powerpoint/2010/main" val="4733182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en-US" dirty="0" smtClean="0"/>
              <a:t>Introduction</a:t>
            </a:r>
            <a:r>
              <a:rPr lang="ru-RU" dirty="0" smtClean="0"/>
              <a:t/>
            </a:r>
            <a:br>
              <a:rPr lang="ru-RU" dirty="0" smtClean="0"/>
            </a:br>
            <a:endParaRPr lang="ru-RU" dirty="0"/>
          </a:p>
        </p:txBody>
      </p:sp>
      <p:sp>
        <p:nvSpPr>
          <p:cNvPr id="3" name="Объект 2"/>
          <p:cNvSpPr>
            <a:spLocks noGrp="1"/>
          </p:cNvSpPr>
          <p:nvPr>
            <p:ph sz="half" idx="1"/>
          </p:nvPr>
        </p:nvSpPr>
        <p:spPr/>
        <p:txBody>
          <a:bodyPr>
            <a:normAutofit fontScale="77500" lnSpcReduction="20000"/>
          </a:bodyPr>
          <a:lstStyle/>
          <a:p>
            <a:r>
              <a:rPr lang="en-US" dirty="0" smtClean="0"/>
              <a:t>The </a:t>
            </a:r>
            <a:r>
              <a:rPr lang="en-US" dirty="0"/>
              <a:t>Digital space around us has changed significantly in the last decade or so, and the amount of time we all spend around digital gadgets is far more than anybody would have ever imagined. The millennial generation that is growing up in this Digital era accepts this as their natural environment and part of the usual routine. Most of us are now quite familiar with internet usage – browsing, shopping, watching a movie, communicating with friends/family. However, even though this is still a virtual environment created in the Digital ecosystem, we have accepted it as a reality and part of our daily routines and lives. Just imagine a day without internet and mobile phones – though not IMPOSSIBLE, it is not VIABLE either.</a:t>
            </a:r>
            <a:endParaRPr lang="ru-RU" dirty="0"/>
          </a:p>
          <a:p>
            <a:endParaRPr lang="ru-RU" dirty="0"/>
          </a:p>
        </p:txBody>
      </p:sp>
      <p:grpSp>
        <p:nvGrpSpPr>
          <p:cNvPr id="8" name="Группа 7"/>
          <p:cNvGrpSpPr>
            <a:grpSpLocks/>
          </p:cNvGrpSpPr>
          <p:nvPr/>
        </p:nvGrpSpPr>
        <p:grpSpPr bwMode="auto">
          <a:xfrm>
            <a:off x="6766560" y="2259012"/>
            <a:ext cx="5133975" cy="3484563"/>
            <a:chOff x="0" y="850"/>
            <a:chExt cx="11906" cy="6440"/>
          </a:xfrm>
        </p:grpSpPr>
        <p:pic>
          <p:nvPicPr>
            <p:cNvPr id="9" name="docshape1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64" y="850"/>
              <a:ext cx="9241" cy="64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 name="docshape11"/>
            <p:cNvSpPr>
              <a:spLocks noChangeArrowheads="1"/>
            </p:cNvSpPr>
            <p:nvPr/>
          </p:nvSpPr>
          <p:spPr bwMode="auto">
            <a:xfrm>
              <a:off x="0" y="7270"/>
              <a:ext cx="11906" cy="20"/>
            </a:xfrm>
            <a:prstGeom prst="rect">
              <a:avLst/>
            </a:prstGeom>
            <a:solidFill>
              <a:srgbClr val="D1D3D4"/>
            </a:solidFill>
            <a:ln>
              <a:noFill/>
            </a:ln>
            <a:extLst>
              <a:ext uri="{91240B29-F687-4F45-9708-019B960494DF}">
                <a14:hiddenLine xmlns:a14="http://schemas.microsoft.com/office/drawing/2010/main" w="9525">
                  <a:solidFill>
                    <a:srgbClr val="000000"/>
                  </a:solidFill>
                  <a:miter lim="800000"/>
                  <a:headEnd/>
                  <a:tailEnd/>
                </a14:hiddenLine>
              </a:ext>
            </a:extLst>
          </p:spPr>
          <p:txBody>
            <a:bodyPr rot="0" vert="horz" wrap="square" lIns="91440" tIns="45720" rIns="91440" bIns="45720" anchor="t" anchorCtr="0" upright="1">
              <a:noAutofit/>
            </a:bodyPr>
            <a:lstStyle/>
            <a:p>
              <a:endParaRPr lang="ru-RU"/>
            </a:p>
          </p:txBody>
        </p:sp>
      </p:grpSp>
    </p:spTree>
    <p:extLst>
      <p:ext uri="{BB962C8B-B14F-4D97-AF65-F5344CB8AC3E}">
        <p14:creationId xmlns:p14="http://schemas.microsoft.com/office/powerpoint/2010/main" val="5933811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normAutofit fontScale="90000"/>
          </a:bodyPr>
          <a:lstStyle/>
          <a:p>
            <a:r>
              <a:rPr lang="en-US" dirty="0"/>
              <a:t>Application and Adaptions Verticals</a:t>
            </a:r>
            <a:r>
              <a:rPr lang="ru-RU" dirty="0"/>
              <a:t/>
            </a:r>
            <a:br>
              <a:rPr lang="ru-RU" dirty="0"/>
            </a:br>
            <a:endParaRPr lang="ru-RU" dirty="0"/>
          </a:p>
        </p:txBody>
      </p:sp>
      <p:sp>
        <p:nvSpPr>
          <p:cNvPr id="3" name="Объект 2"/>
          <p:cNvSpPr>
            <a:spLocks noGrp="1"/>
          </p:cNvSpPr>
          <p:nvPr>
            <p:ph idx="1"/>
          </p:nvPr>
        </p:nvSpPr>
        <p:spPr/>
        <p:txBody>
          <a:bodyPr/>
          <a:lstStyle/>
          <a:p>
            <a:r>
              <a:rPr lang="en-US" dirty="0"/>
              <a:t>Augmented Reality and Virtual Reality has been evolving over the years as a new means of visual communication and interface. It broadens the horizon of our interaction with the Digital environment and moves away from the 2-D interface of the screen. It is visually possible to create our own visual environment by augmenting the surrounding using the phone, camera, glasses etc., which it does not exist.</a:t>
            </a:r>
            <a:endParaRPr lang="ru-RU" dirty="0"/>
          </a:p>
          <a:p>
            <a:endParaRPr lang="ru-RU" dirty="0"/>
          </a:p>
        </p:txBody>
      </p:sp>
    </p:spTree>
    <p:extLst>
      <p:ext uri="{BB962C8B-B14F-4D97-AF65-F5344CB8AC3E}">
        <p14:creationId xmlns:p14="http://schemas.microsoft.com/office/powerpoint/2010/main" val="1457846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13276" y="191378"/>
            <a:ext cx="4457131" cy="783408"/>
          </a:xfrm>
        </p:spPr>
        <p:txBody>
          <a:bodyPr>
            <a:normAutofit fontScale="90000"/>
          </a:bodyPr>
          <a:lstStyle/>
          <a:p>
            <a:r>
              <a:rPr lang="en-US" b="1" dirty="0"/>
              <a:t>Market Overview</a:t>
            </a:r>
            <a:r>
              <a:rPr lang="ru-RU" b="1" dirty="0"/>
              <a:t/>
            </a:r>
            <a:br>
              <a:rPr lang="ru-RU" b="1" dirty="0"/>
            </a:br>
            <a:endParaRPr lang="ru-RU" dirty="0"/>
          </a:p>
        </p:txBody>
      </p:sp>
      <p:sp>
        <p:nvSpPr>
          <p:cNvPr id="4" name="Объект 3"/>
          <p:cNvSpPr>
            <a:spLocks noGrp="1"/>
          </p:cNvSpPr>
          <p:nvPr>
            <p:ph idx="1"/>
          </p:nvPr>
        </p:nvSpPr>
        <p:spPr>
          <a:xfrm>
            <a:off x="121920" y="1249680"/>
            <a:ext cx="3893820" cy="4624909"/>
          </a:xfrm>
        </p:spPr>
        <p:txBody>
          <a:bodyPr>
            <a:normAutofit fontScale="92500" lnSpcReduction="10000"/>
          </a:bodyPr>
          <a:lstStyle/>
          <a:p>
            <a:pPr marL="0" indent="0">
              <a:buNone/>
            </a:pPr>
            <a:r>
              <a:rPr lang="en-US" sz="1500" b="1" dirty="0" smtClean="0"/>
              <a:t>  $</a:t>
            </a:r>
            <a:r>
              <a:rPr lang="en-US" sz="1500" b="1" dirty="0"/>
              <a:t>3.5 Billion</a:t>
            </a:r>
            <a:endParaRPr lang="ru-RU" sz="1500" b="1" dirty="0"/>
          </a:p>
          <a:p>
            <a:r>
              <a:rPr lang="en-US" sz="1500" dirty="0"/>
              <a:t>Financial Backing</a:t>
            </a:r>
            <a:endParaRPr lang="ru-RU" sz="1500" dirty="0"/>
          </a:p>
          <a:p>
            <a:r>
              <a:rPr lang="en-US" sz="1500" dirty="0"/>
              <a:t>The approximate value of venture capital investment made since </a:t>
            </a:r>
            <a:r>
              <a:rPr lang="en-US" sz="1500" dirty="0" smtClean="0"/>
              <a:t>2016. </a:t>
            </a:r>
            <a:r>
              <a:rPr lang="en-US" sz="1500" dirty="0"/>
              <a:t>Facebook paid $2bn to acquire Oculus in </a:t>
            </a:r>
            <a:r>
              <a:rPr lang="en-US" sz="1500" dirty="0" smtClean="0"/>
              <a:t>2014</a:t>
            </a:r>
          </a:p>
          <a:p>
            <a:pPr marL="0" indent="0">
              <a:buNone/>
            </a:pPr>
            <a:r>
              <a:rPr lang="en-US" sz="1500" b="1" dirty="0" smtClean="0"/>
              <a:t>  2 </a:t>
            </a:r>
            <a:r>
              <a:rPr lang="en-US" sz="1500" b="1" dirty="0"/>
              <a:t>Million</a:t>
            </a:r>
            <a:endParaRPr lang="ru-RU" sz="1500" b="1" dirty="0"/>
          </a:p>
          <a:p>
            <a:r>
              <a:rPr lang="en-US" sz="1500" dirty="0"/>
              <a:t>Shipping Out</a:t>
            </a:r>
            <a:endParaRPr lang="ru-RU" sz="1500" dirty="0"/>
          </a:p>
          <a:p>
            <a:r>
              <a:rPr lang="en-US" sz="1500" dirty="0"/>
              <a:t>The number of Google Cardboard</a:t>
            </a:r>
            <a:endParaRPr lang="ru-RU" sz="1500" dirty="0"/>
          </a:p>
          <a:p>
            <a:r>
              <a:rPr lang="en-US" sz="1500" dirty="0"/>
              <a:t>head-mounted displays distributed since the product’s June 2014 </a:t>
            </a:r>
            <a:r>
              <a:rPr lang="en-US" sz="1500" dirty="0" smtClean="0"/>
              <a:t>launch</a:t>
            </a:r>
          </a:p>
          <a:p>
            <a:pPr marL="0" indent="0">
              <a:buNone/>
            </a:pPr>
            <a:r>
              <a:rPr lang="en-US" sz="1500" b="1" dirty="0" smtClean="0"/>
              <a:t> 150 </a:t>
            </a:r>
            <a:r>
              <a:rPr lang="en-US" sz="1500" b="1" dirty="0"/>
              <a:t>Million</a:t>
            </a:r>
            <a:endParaRPr lang="ru-RU" sz="1500" b="1" dirty="0"/>
          </a:p>
          <a:p>
            <a:r>
              <a:rPr lang="en-US" sz="1500" dirty="0"/>
              <a:t>VR Users</a:t>
            </a:r>
            <a:endParaRPr lang="ru-RU" sz="1500" dirty="0"/>
          </a:p>
          <a:p>
            <a:r>
              <a:rPr lang="en-US" sz="1500" dirty="0"/>
              <a:t>In 2014, there were less than one million VR users, but that number has incredibly grown to more than 150 million users this year</a:t>
            </a:r>
            <a:endParaRPr lang="ru-RU" sz="1500" dirty="0"/>
          </a:p>
          <a:p>
            <a:endParaRPr lang="ru-RU" sz="1500" dirty="0"/>
          </a:p>
        </p:txBody>
      </p:sp>
      <p:sp>
        <p:nvSpPr>
          <p:cNvPr id="5" name="Объект 3"/>
          <p:cNvSpPr txBox="1">
            <a:spLocks/>
          </p:cNvSpPr>
          <p:nvPr/>
        </p:nvSpPr>
        <p:spPr>
          <a:xfrm>
            <a:off x="4416077" y="1249680"/>
            <a:ext cx="3588590" cy="4624909"/>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smtClean="0"/>
              <a:t>  $</a:t>
            </a:r>
            <a:r>
              <a:rPr lang="en-US" b="1" dirty="0"/>
              <a:t>26.4 Billion</a:t>
            </a:r>
            <a:endParaRPr lang="ru-RU" b="1" dirty="0"/>
          </a:p>
          <a:p>
            <a:r>
              <a:rPr lang="en-US" dirty="0"/>
              <a:t>Market Valuation</a:t>
            </a:r>
            <a:endParaRPr lang="ru-RU" dirty="0"/>
          </a:p>
          <a:p>
            <a:r>
              <a:rPr lang="en-US" dirty="0"/>
              <a:t>The market was $2B in 2016 and is expected to rise to $26.4 Billion by </a:t>
            </a:r>
            <a:r>
              <a:rPr lang="en-US" dirty="0" smtClean="0"/>
              <a:t>2022</a:t>
            </a:r>
          </a:p>
          <a:p>
            <a:pPr marL="0" indent="0">
              <a:buNone/>
            </a:pPr>
            <a:r>
              <a:rPr lang="en-US" b="1" dirty="0" smtClean="0"/>
              <a:t>   48 </a:t>
            </a:r>
            <a:r>
              <a:rPr lang="en-US" b="1" dirty="0"/>
              <a:t>Hours</a:t>
            </a:r>
            <a:endParaRPr lang="ru-RU" b="1" dirty="0"/>
          </a:p>
          <a:p>
            <a:r>
              <a:rPr lang="en-US" dirty="0"/>
              <a:t>Selling Out</a:t>
            </a:r>
            <a:endParaRPr lang="ru-RU" dirty="0"/>
          </a:p>
          <a:p>
            <a:r>
              <a:rPr lang="en-US" dirty="0"/>
              <a:t>The amount of time it took for Samsung</a:t>
            </a:r>
            <a:endParaRPr lang="ru-RU" dirty="0"/>
          </a:p>
          <a:p>
            <a:r>
              <a:rPr lang="en-US" dirty="0"/>
              <a:t>$99 Gear VR o sell out on Amazon.com and BestBuy.com – an indication of strong demand at lower price </a:t>
            </a:r>
            <a:r>
              <a:rPr lang="en-US" dirty="0" smtClean="0"/>
              <a:t>points.</a:t>
            </a:r>
          </a:p>
          <a:p>
            <a:pPr marL="0" indent="0">
              <a:buNone/>
            </a:pPr>
            <a:r>
              <a:rPr lang="en-US" b="1" dirty="0" smtClean="0"/>
              <a:t>   60/40 </a:t>
            </a:r>
            <a:r>
              <a:rPr lang="en-US" b="1" dirty="0"/>
              <a:t>Ratio</a:t>
            </a:r>
            <a:endParaRPr lang="ru-RU" b="1" dirty="0"/>
          </a:p>
          <a:p>
            <a:r>
              <a:rPr lang="en-US" dirty="0"/>
              <a:t>Hardware/Software Revenue</a:t>
            </a:r>
            <a:endParaRPr lang="ru-RU" dirty="0"/>
          </a:p>
          <a:p>
            <a:r>
              <a:rPr lang="en-US" dirty="0"/>
              <a:t>Out of the total project revenue, Hardware is expected to generate 57% revenue while Software will generate the remaining 44</a:t>
            </a:r>
            <a:r>
              <a:rPr lang="en-US" dirty="0" smtClean="0"/>
              <a:t>%.</a:t>
            </a:r>
            <a:endParaRPr lang="ru-RU" dirty="0"/>
          </a:p>
        </p:txBody>
      </p:sp>
      <p:sp>
        <p:nvSpPr>
          <p:cNvPr id="6" name="Объект 3"/>
          <p:cNvSpPr txBox="1">
            <a:spLocks/>
          </p:cNvSpPr>
          <p:nvPr/>
        </p:nvSpPr>
        <p:spPr>
          <a:xfrm>
            <a:off x="8405004" y="1249679"/>
            <a:ext cx="3559834" cy="4624910"/>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smtClean="0"/>
              <a:t>  800</a:t>
            </a:r>
            <a:r>
              <a:rPr lang="en-US" b="1" dirty="0"/>
              <a:t>+</a:t>
            </a:r>
            <a:endParaRPr lang="ru-RU" b="1" dirty="0"/>
          </a:p>
          <a:p>
            <a:r>
              <a:rPr lang="en-US" dirty="0"/>
              <a:t>Companies</a:t>
            </a:r>
            <a:endParaRPr lang="ru-RU" dirty="0"/>
          </a:p>
          <a:p>
            <a:r>
              <a:rPr lang="en-US" dirty="0"/>
              <a:t>Are currently engaged in the Augmented Reality and Virtual Reality segment worldwide.</a:t>
            </a:r>
            <a:endParaRPr lang="ru-RU" dirty="0"/>
          </a:p>
          <a:p>
            <a:pPr marL="0" indent="0">
              <a:buNone/>
            </a:pPr>
            <a:r>
              <a:rPr lang="en-US" b="1" dirty="0" smtClean="0"/>
              <a:t>  200K</a:t>
            </a:r>
            <a:endParaRPr lang="ru-RU" b="1" dirty="0"/>
          </a:p>
          <a:p>
            <a:r>
              <a:rPr lang="en-US" dirty="0"/>
              <a:t>Developers</a:t>
            </a:r>
            <a:endParaRPr lang="ru-RU" dirty="0"/>
          </a:p>
          <a:p>
            <a:r>
              <a:rPr lang="en-US" dirty="0"/>
              <a:t>The number of developers registered for Oculus to create games on the VR platform.</a:t>
            </a:r>
            <a:endParaRPr lang="ru-RU" dirty="0"/>
          </a:p>
          <a:p>
            <a:pPr marL="0" indent="0">
              <a:buNone/>
            </a:pPr>
            <a:r>
              <a:rPr lang="en-US" b="1" dirty="0" smtClean="0"/>
              <a:t>   121 </a:t>
            </a:r>
            <a:r>
              <a:rPr lang="en-US" b="1" dirty="0"/>
              <a:t>Countries</a:t>
            </a:r>
            <a:endParaRPr lang="ru-RU" b="1" dirty="0"/>
          </a:p>
          <a:p>
            <a:r>
              <a:rPr lang="en-US" dirty="0"/>
              <a:t>Global Interest</a:t>
            </a:r>
            <a:endParaRPr lang="ru-RU" dirty="0"/>
          </a:p>
          <a:p>
            <a:r>
              <a:rPr lang="en-US" dirty="0"/>
              <a:t>The number of countries represented in the viewership data for the first US Democratic presidential debate, which CNN streamed in VR.</a:t>
            </a:r>
            <a:endParaRPr lang="ru-RU" dirty="0"/>
          </a:p>
          <a:p>
            <a:endParaRPr lang="ru-RU" dirty="0"/>
          </a:p>
        </p:txBody>
      </p:sp>
    </p:spTree>
    <p:extLst>
      <p:ext uri="{BB962C8B-B14F-4D97-AF65-F5344CB8AC3E}">
        <p14:creationId xmlns:p14="http://schemas.microsoft.com/office/powerpoint/2010/main" val="33956348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289560" y="71755"/>
            <a:ext cx="2815949" cy="678744"/>
          </a:xfrm>
        </p:spPr>
        <p:txBody>
          <a:bodyPr>
            <a:normAutofit fontScale="90000"/>
          </a:bodyPr>
          <a:lstStyle/>
          <a:p>
            <a:r>
              <a:rPr lang="en-US" sz="3100" dirty="0"/>
              <a:t>Video Games</a:t>
            </a:r>
            <a:r>
              <a:rPr lang="ru-RU" dirty="0"/>
              <a:t/>
            </a:r>
            <a:br>
              <a:rPr lang="ru-RU" dirty="0"/>
            </a:br>
            <a:endParaRPr lang="ru-RU" dirty="0"/>
          </a:p>
        </p:txBody>
      </p:sp>
      <p:sp>
        <p:nvSpPr>
          <p:cNvPr id="3" name="Объект 2"/>
          <p:cNvSpPr>
            <a:spLocks noGrp="1"/>
          </p:cNvSpPr>
          <p:nvPr>
            <p:ph idx="1"/>
          </p:nvPr>
        </p:nvSpPr>
        <p:spPr>
          <a:xfrm>
            <a:off x="0" y="549831"/>
            <a:ext cx="5943600" cy="1013003"/>
          </a:xfrm>
        </p:spPr>
        <p:txBody>
          <a:bodyPr>
            <a:normAutofit fontScale="92500" lnSpcReduction="20000"/>
          </a:bodyPr>
          <a:lstStyle/>
          <a:p>
            <a:r>
              <a:rPr lang="en-US" sz="1800" dirty="0" smtClean="0"/>
              <a:t>Virtual </a:t>
            </a:r>
            <a:r>
              <a:rPr lang="en-US" sz="1800" dirty="0"/>
              <a:t>Reality games are being one of the primary application of AR and VR currently. It provides a virtual experience in a three-dimensional interactive environment to play a game.</a:t>
            </a:r>
            <a:endParaRPr lang="ru-RU" sz="1800" dirty="0"/>
          </a:p>
          <a:p>
            <a:endParaRPr lang="ru-RU" sz="1800" dirty="0"/>
          </a:p>
        </p:txBody>
      </p:sp>
      <p:pic>
        <p:nvPicPr>
          <p:cNvPr id="4" name="image4.png"/>
          <p:cNvPicPr/>
          <p:nvPr/>
        </p:nvPicPr>
        <p:blipFill>
          <a:blip r:embed="rId2" cstate="print"/>
          <a:stretch>
            <a:fillRect/>
          </a:stretch>
        </p:blipFill>
        <p:spPr>
          <a:xfrm>
            <a:off x="189494" y="1562229"/>
            <a:ext cx="2468880" cy="1694417"/>
          </a:xfrm>
          <a:prstGeom prst="rect">
            <a:avLst/>
          </a:prstGeom>
        </p:spPr>
      </p:pic>
      <p:sp>
        <p:nvSpPr>
          <p:cNvPr id="6" name="Заголовок 1"/>
          <p:cNvSpPr txBox="1">
            <a:spLocks/>
          </p:cNvSpPr>
          <p:nvPr/>
        </p:nvSpPr>
        <p:spPr>
          <a:xfrm>
            <a:off x="6515100" y="71755"/>
            <a:ext cx="5257800" cy="95615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dirty="0"/>
              <a:t>360 Video and Live Events</a:t>
            </a:r>
            <a:endParaRPr lang="ru-RU" sz="2800" dirty="0"/>
          </a:p>
        </p:txBody>
      </p:sp>
      <p:sp>
        <p:nvSpPr>
          <p:cNvPr id="7" name="Заголовок 1"/>
          <p:cNvSpPr txBox="1">
            <a:spLocks/>
          </p:cNvSpPr>
          <p:nvPr/>
        </p:nvSpPr>
        <p:spPr>
          <a:xfrm>
            <a:off x="2971800" y="3244827"/>
            <a:ext cx="4929996" cy="1067435"/>
          </a:xfrm>
          <a:prstGeom prst="rect">
            <a:avLst/>
          </a:prstGeom>
        </p:spPr>
        <p:txBody>
          <a:bodyPr vert="horz" lIns="91440" tIns="45720" rIns="91440" bIns="45720" rtlCol="0" anchor="ctr">
            <a:normAutofit fontScale="525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t>Design, Architecture Engineering &amp; Construction (AEC), Commercial Real Estate (CRE)</a:t>
            </a:r>
            <a:endParaRPr lang="ru-RU" dirty="0"/>
          </a:p>
        </p:txBody>
      </p:sp>
      <p:sp>
        <p:nvSpPr>
          <p:cNvPr id="9" name="Прямоугольник 8"/>
          <p:cNvSpPr/>
          <p:nvPr/>
        </p:nvSpPr>
        <p:spPr>
          <a:xfrm>
            <a:off x="6217920" y="915898"/>
            <a:ext cx="5836920" cy="646331"/>
          </a:xfrm>
          <a:prstGeom prst="rect">
            <a:avLst/>
          </a:prstGeom>
        </p:spPr>
        <p:txBody>
          <a:bodyPr wrap="square">
            <a:spAutoFit/>
          </a:bodyPr>
          <a:lstStyle/>
          <a:p>
            <a:r>
              <a:rPr lang="en-US" dirty="0" smtClean="0">
                <a:effectLst/>
                <a:latin typeface="Calibri" panose="020F0502020204030204" pitchFamily="34" charset="0"/>
                <a:ea typeface="Calibri" panose="020F0502020204030204" pitchFamily="34" charset="0"/>
                <a:cs typeface="Times New Roman" panose="02020603050405020304" pitchFamily="18" charset="0"/>
              </a:rPr>
              <a:t>Rendering a 360-degree video an event, to watch globally or locally resulting in a much more immersive experience</a:t>
            </a:r>
            <a:endParaRPr lang="ru-RU" dirty="0"/>
          </a:p>
        </p:txBody>
      </p:sp>
      <p:pic>
        <p:nvPicPr>
          <p:cNvPr id="10" name="image6.png"/>
          <p:cNvPicPr/>
          <p:nvPr/>
        </p:nvPicPr>
        <p:blipFill>
          <a:blip r:embed="rId3" cstate="print"/>
          <a:stretch>
            <a:fillRect/>
          </a:stretch>
        </p:blipFill>
        <p:spPr>
          <a:xfrm>
            <a:off x="5844397" y="5240775"/>
            <a:ext cx="2584450" cy="1295400"/>
          </a:xfrm>
          <a:prstGeom prst="rect">
            <a:avLst/>
          </a:prstGeom>
        </p:spPr>
      </p:pic>
      <p:pic>
        <p:nvPicPr>
          <p:cNvPr id="11" name="image5.png"/>
          <p:cNvPicPr/>
          <p:nvPr/>
        </p:nvPicPr>
        <p:blipFill>
          <a:blip r:embed="rId4" cstate="print"/>
          <a:stretch>
            <a:fillRect/>
          </a:stretch>
        </p:blipFill>
        <p:spPr>
          <a:xfrm>
            <a:off x="7417147" y="1597796"/>
            <a:ext cx="2310705" cy="1658850"/>
          </a:xfrm>
          <a:prstGeom prst="rect">
            <a:avLst/>
          </a:prstGeom>
        </p:spPr>
      </p:pic>
      <p:sp>
        <p:nvSpPr>
          <p:cNvPr id="12" name="Прямоугольник 11"/>
          <p:cNvSpPr/>
          <p:nvPr/>
        </p:nvSpPr>
        <p:spPr>
          <a:xfrm>
            <a:off x="2796397" y="4194663"/>
            <a:ext cx="6096000" cy="1277786"/>
          </a:xfrm>
          <a:prstGeom prst="rect">
            <a:avLst/>
          </a:prstGeom>
        </p:spPr>
        <p:txBody>
          <a:bodyPr>
            <a:spAutoFit/>
          </a:bodyPr>
          <a:lstStyle/>
          <a:p>
            <a:pPr>
              <a:lnSpc>
                <a:spcPct val="107000"/>
              </a:lnSpc>
              <a:spcAft>
                <a:spcPts val="800"/>
              </a:spcAft>
            </a:pPr>
            <a:r>
              <a:rPr lang="en-US" dirty="0" smtClean="0">
                <a:effectLst/>
                <a:latin typeface="Calibri" panose="020F0502020204030204" pitchFamily="34" charset="0"/>
                <a:ea typeface="Calibri" panose="020F0502020204030204" pitchFamily="34" charset="0"/>
                <a:cs typeface="Times New Roman" panose="02020603050405020304" pitchFamily="18" charset="0"/>
              </a:rPr>
              <a:t>Virtual Reality, 3D Animation and Augmented Reality are being used in Design, AEC, and Commercial Real Estate to provide architectural visualization, design reviews and approval before the actual construction begins.</a:t>
            </a:r>
            <a:endParaRPr lang="ru-RU"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52801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497418" y="214103"/>
            <a:ext cx="4665028" cy="983828"/>
          </a:xfrm>
        </p:spPr>
        <p:txBody>
          <a:bodyPr>
            <a:normAutofit fontScale="90000"/>
          </a:bodyPr>
          <a:lstStyle/>
          <a:p>
            <a:r>
              <a:rPr lang="en-US" dirty="0"/>
              <a:t>Next Phase Usage</a:t>
            </a:r>
            <a:r>
              <a:rPr lang="ru-RU" dirty="0"/>
              <a:t/>
            </a:r>
            <a:br>
              <a:rPr lang="ru-RU" dirty="0"/>
            </a:br>
            <a:endParaRPr lang="ru-RU" dirty="0"/>
          </a:p>
        </p:txBody>
      </p:sp>
      <p:sp>
        <p:nvSpPr>
          <p:cNvPr id="4" name="Объект 3"/>
          <p:cNvSpPr>
            <a:spLocks noGrp="1"/>
          </p:cNvSpPr>
          <p:nvPr>
            <p:ph sz="half" idx="2"/>
          </p:nvPr>
        </p:nvSpPr>
        <p:spPr>
          <a:xfrm>
            <a:off x="1" y="3630421"/>
            <a:ext cx="3640346" cy="2956559"/>
          </a:xfrm>
        </p:spPr>
        <p:txBody>
          <a:bodyPr>
            <a:normAutofit fontScale="92500"/>
          </a:bodyPr>
          <a:lstStyle/>
          <a:p>
            <a:pPr marL="0" indent="0">
              <a:buNone/>
            </a:pPr>
            <a:r>
              <a:rPr lang="en-US" dirty="0" smtClean="0"/>
              <a:t>   Education </a:t>
            </a:r>
            <a:r>
              <a:rPr lang="en-US" dirty="0"/>
              <a:t>and Training</a:t>
            </a:r>
            <a:endParaRPr lang="ru-RU" dirty="0"/>
          </a:p>
          <a:p>
            <a:r>
              <a:rPr lang="en-US" dirty="0"/>
              <a:t>Apart from the gaming adoption, VR and AR have been adopted at a faster pace in the Education and Training </a:t>
            </a:r>
            <a:r>
              <a:rPr lang="en-US" dirty="0" smtClean="0"/>
              <a:t>sector</a:t>
            </a:r>
            <a:r>
              <a:rPr lang="ru-RU" dirty="0"/>
              <a:t> </a:t>
            </a:r>
            <a:r>
              <a:rPr lang="en-US" dirty="0" smtClean="0"/>
              <a:t>primarily </a:t>
            </a:r>
            <a:r>
              <a:rPr lang="en-US" dirty="0"/>
              <a:t>in Aviation, Flight Training, Healthcare, Military Training, and Engineering.</a:t>
            </a:r>
            <a:endParaRPr lang="ru-RU" dirty="0"/>
          </a:p>
          <a:p>
            <a:endParaRPr lang="ru-RU" dirty="0"/>
          </a:p>
        </p:txBody>
      </p:sp>
      <p:pic>
        <p:nvPicPr>
          <p:cNvPr id="5" name="image7.png"/>
          <p:cNvPicPr>
            <a:picLocks noGrp="1"/>
          </p:cNvPicPr>
          <p:nvPr>
            <p:ph sz="half" idx="1"/>
          </p:nvPr>
        </p:nvPicPr>
        <p:blipFill>
          <a:blip r:embed="rId2" cstate="print"/>
          <a:stretch>
            <a:fillRect/>
          </a:stretch>
        </p:blipFill>
        <p:spPr>
          <a:xfrm>
            <a:off x="105464" y="974707"/>
            <a:ext cx="3177433" cy="2152178"/>
          </a:xfrm>
          <a:prstGeom prst="rect">
            <a:avLst/>
          </a:prstGeom>
        </p:spPr>
      </p:pic>
      <p:pic>
        <p:nvPicPr>
          <p:cNvPr id="6" name="Рисунок 5"/>
          <p:cNvPicPr>
            <a:picLocks noChangeAspect="1"/>
          </p:cNvPicPr>
          <p:nvPr/>
        </p:nvPicPr>
        <p:blipFill>
          <a:blip r:embed="rId3"/>
          <a:stretch>
            <a:fillRect/>
          </a:stretch>
        </p:blipFill>
        <p:spPr>
          <a:xfrm>
            <a:off x="3946122" y="1026823"/>
            <a:ext cx="2881401" cy="2100062"/>
          </a:xfrm>
          <a:prstGeom prst="rect">
            <a:avLst/>
          </a:prstGeom>
        </p:spPr>
      </p:pic>
      <p:sp>
        <p:nvSpPr>
          <p:cNvPr id="7" name="Объект 3"/>
          <p:cNvSpPr txBox="1">
            <a:spLocks/>
          </p:cNvSpPr>
          <p:nvPr/>
        </p:nvSpPr>
        <p:spPr>
          <a:xfrm>
            <a:off x="3282897" y="3629121"/>
            <a:ext cx="4860439" cy="2956559"/>
          </a:xfrm>
          <a:prstGeom prst="rect">
            <a:avLst/>
          </a:prstGeom>
        </p:spPr>
        <p:txBody>
          <a:bodyPr vert="horz" lIns="91440" tIns="45720" rIns="91440" bIns="45720" rtlCol="0" anchor="ctr">
            <a:normAutofit fontScale="8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en-US" dirty="0" smtClean="0"/>
              <a:t>    Diagnostics</a:t>
            </a:r>
            <a:endParaRPr lang="ru-RU" dirty="0"/>
          </a:p>
          <a:p>
            <a:r>
              <a:rPr lang="en-US" dirty="0"/>
              <a:t>With an Augmented Reality, remote diagnostics, where a person would be able to visually see, interact and collaborate to solve a problem, provide a solution and recommendations. </a:t>
            </a:r>
            <a:endParaRPr lang="ru-RU" dirty="0" smtClean="0"/>
          </a:p>
          <a:p>
            <a:r>
              <a:rPr lang="en-US" dirty="0" smtClean="0"/>
              <a:t>This </a:t>
            </a:r>
            <a:r>
              <a:rPr lang="en-US" dirty="0"/>
              <a:t>is primarily being envisioned in the Medical/Healthcare field where a doctor could translate CT and MRI scans into interactive 3D models and virtually perform the procedure and plan ahead of time.</a:t>
            </a:r>
            <a:endParaRPr lang="ru-RU" dirty="0"/>
          </a:p>
          <a:p>
            <a:endParaRPr lang="ru-RU" dirty="0"/>
          </a:p>
        </p:txBody>
      </p:sp>
      <p:pic>
        <p:nvPicPr>
          <p:cNvPr id="8" name="Рисунок 7"/>
          <p:cNvPicPr>
            <a:picLocks noChangeAspect="1"/>
          </p:cNvPicPr>
          <p:nvPr/>
        </p:nvPicPr>
        <p:blipFill>
          <a:blip r:embed="rId4"/>
          <a:stretch>
            <a:fillRect/>
          </a:stretch>
        </p:blipFill>
        <p:spPr>
          <a:xfrm>
            <a:off x="8860479" y="1238621"/>
            <a:ext cx="2566503" cy="1888264"/>
          </a:xfrm>
          <a:prstGeom prst="rect">
            <a:avLst/>
          </a:prstGeom>
        </p:spPr>
      </p:pic>
      <p:sp>
        <p:nvSpPr>
          <p:cNvPr id="9" name="Объект 3"/>
          <p:cNvSpPr txBox="1">
            <a:spLocks/>
          </p:cNvSpPr>
          <p:nvPr/>
        </p:nvSpPr>
        <p:spPr>
          <a:xfrm>
            <a:off x="7977693" y="3642474"/>
            <a:ext cx="4332074" cy="2956559"/>
          </a:xfrm>
          <a:prstGeom prst="rect">
            <a:avLst/>
          </a:prstGeom>
        </p:spPr>
        <p:txBody>
          <a:bodyPr vert="horz" lIns="91440" tIns="45720" rIns="91440" bIns="45720" rtlCol="0" anchor="ctr">
            <a:normAutofit fontScale="85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en-US" b="1" dirty="0" smtClean="0"/>
              <a:t>   Collaborative </a:t>
            </a:r>
            <a:r>
              <a:rPr lang="en-US" b="1" dirty="0"/>
              <a:t>Virtual Environment (CVE)</a:t>
            </a:r>
            <a:endParaRPr lang="ru-RU" b="1" dirty="0"/>
          </a:p>
          <a:p>
            <a:r>
              <a:rPr lang="en-US" dirty="0"/>
              <a:t>A collaborative work environment is the futurist thought process of how people will have a working environment to interact, change, and amend the data </a:t>
            </a:r>
            <a:r>
              <a:rPr lang="en-US" dirty="0" smtClean="0"/>
              <a:t>within</a:t>
            </a:r>
            <a:r>
              <a:rPr lang="ru-RU" dirty="0"/>
              <a:t> </a:t>
            </a:r>
            <a:r>
              <a:rPr lang="en-US" dirty="0" smtClean="0"/>
              <a:t>the </a:t>
            </a:r>
            <a:r>
              <a:rPr lang="en-US" dirty="0"/>
              <a:t>virtual environment. </a:t>
            </a:r>
            <a:endParaRPr lang="ru-RU" dirty="0" smtClean="0"/>
          </a:p>
          <a:p>
            <a:r>
              <a:rPr lang="en-US" dirty="0" smtClean="0"/>
              <a:t>A </a:t>
            </a:r>
            <a:r>
              <a:rPr lang="en-US" dirty="0"/>
              <a:t>collaborative working environment could be entirely digital, or mixed with the digital and real world.</a:t>
            </a:r>
            <a:endParaRPr lang="ru-RU" dirty="0"/>
          </a:p>
          <a:p>
            <a:endParaRPr lang="ru-RU" dirty="0"/>
          </a:p>
        </p:txBody>
      </p:sp>
    </p:spTree>
    <p:extLst>
      <p:ext uri="{BB962C8B-B14F-4D97-AF65-F5344CB8AC3E}">
        <p14:creationId xmlns:p14="http://schemas.microsoft.com/office/powerpoint/2010/main" val="841587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3604521" y="172793"/>
            <a:ext cx="4468080" cy="550660"/>
          </a:xfrm>
        </p:spPr>
        <p:txBody>
          <a:bodyPr>
            <a:normAutofit/>
          </a:bodyPr>
          <a:lstStyle/>
          <a:p>
            <a:r>
              <a:rPr lang="en-US" sz="1800" dirty="0"/>
              <a:t>Examples of AR/VR Applications</a:t>
            </a:r>
            <a:endParaRPr lang="ru-RU" sz="1800" dirty="0"/>
          </a:p>
        </p:txBody>
      </p:sp>
      <p:sp>
        <p:nvSpPr>
          <p:cNvPr id="4" name="Объект 3"/>
          <p:cNvSpPr>
            <a:spLocks noGrp="1"/>
          </p:cNvSpPr>
          <p:nvPr>
            <p:ph sz="half" idx="2"/>
          </p:nvPr>
        </p:nvSpPr>
        <p:spPr>
          <a:xfrm>
            <a:off x="732250" y="294411"/>
            <a:ext cx="3322554" cy="2127106"/>
          </a:xfrm>
        </p:spPr>
        <p:txBody>
          <a:bodyPr>
            <a:normAutofit fontScale="85000" lnSpcReduction="20000"/>
          </a:bodyPr>
          <a:lstStyle/>
          <a:p>
            <a:pPr marL="0" indent="0">
              <a:buNone/>
            </a:pPr>
            <a:r>
              <a:rPr lang="ru-RU" sz="1400" b="1" dirty="0" smtClean="0"/>
              <a:t>     </a:t>
            </a:r>
            <a:r>
              <a:rPr lang="en-US" sz="1400" b="1" dirty="0" smtClean="0"/>
              <a:t>Healthcare</a:t>
            </a:r>
            <a:r>
              <a:rPr lang="en-US" sz="1400" b="1" dirty="0"/>
              <a:t>	</a:t>
            </a:r>
            <a:endParaRPr lang="ru-RU" sz="1400" b="1" dirty="0"/>
          </a:p>
          <a:p>
            <a:r>
              <a:rPr lang="en-US" sz="1400" dirty="0"/>
              <a:t/>
            </a:r>
            <a:br>
              <a:rPr lang="en-US" sz="1400" dirty="0"/>
            </a:br>
            <a:r>
              <a:rPr lang="en-US" sz="1400" dirty="0"/>
              <a:t>VR has been effectively used in the healthcare for a year. It provides the doctor with a controlled environment to perform and study the health issue.</a:t>
            </a:r>
            <a:endParaRPr lang="ru-RU" sz="1400" dirty="0"/>
          </a:p>
          <a:p>
            <a:r>
              <a:rPr lang="en-US" sz="1400" dirty="0"/>
              <a:t>In 2016, a doctor in Miami used Google Cardboard to plan a survey on a baby who was born with one lung. The cardboard was used to create a 3D image of the baby heart.</a:t>
            </a:r>
            <a:endParaRPr lang="ru-RU" sz="1400" dirty="0"/>
          </a:p>
          <a:p>
            <a:endParaRPr lang="ru-RU" sz="1400" dirty="0"/>
          </a:p>
        </p:txBody>
      </p:sp>
      <p:pic>
        <p:nvPicPr>
          <p:cNvPr id="5" name="image10.png"/>
          <p:cNvPicPr>
            <a:picLocks noGrp="1"/>
          </p:cNvPicPr>
          <p:nvPr>
            <p:ph sz="half" idx="1"/>
          </p:nvPr>
        </p:nvPicPr>
        <p:blipFill>
          <a:blip r:embed="rId2" cstate="print"/>
          <a:stretch>
            <a:fillRect/>
          </a:stretch>
        </p:blipFill>
        <p:spPr>
          <a:xfrm>
            <a:off x="3688610" y="2289522"/>
            <a:ext cx="3989349" cy="2099725"/>
          </a:xfrm>
          <a:prstGeom prst="rect">
            <a:avLst/>
          </a:prstGeom>
        </p:spPr>
      </p:pic>
      <p:sp>
        <p:nvSpPr>
          <p:cNvPr id="6" name="Объект 3"/>
          <p:cNvSpPr txBox="1">
            <a:spLocks/>
          </p:cNvSpPr>
          <p:nvPr/>
        </p:nvSpPr>
        <p:spPr>
          <a:xfrm>
            <a:off x="4177283" y="4744699"/>
            <a:ext cx="3322554" cy="1863117"/>
          </a:xfrm>
          <a:prstGeom prst="rect">
            <a:avLst/>
          </a:prstGeom>
        </p:spPr>
        <p:txBody>
          <a:bodyPr vert="horz" lIns="91440" tIns="45720" rIns="91440" bIns="45720" rtlCol="0" anchor="ctr">
            <a:normAutofit fontScale="775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sz="1400" b="1" dirty="0" smtClean="0"/>
              <a:t>   </a:t>
            </a:r>
            <a:r>
              <a:rPr lang="en-US" sz="1400" b="1" dirty="0" smtClean="0"/>
              <a:t>Real </a:t>
            </a:r>
            <a:r>
              <a:rPr lang="en-US" sz="1400" b="1" dirty="0"/>
              <a:t>Estate</a:t>
            </a:r>
            <a:endParaRPr lang="ru-RU" sz="1400" b="1" dirty="0" smtClean="0"/>
          </a:p>
          <a:p>
            <a:r>
              <a:rPr lang="en-US" sz="1400" dirty="0" smtClean="0"/>
              <a:t>VR </a:t>
            </a:r>
            <a:r>
              <a:rPr lang="en-US" sz="1400" dirty="0"/>
              <a:t>allows the customer and 3D and</a:t>
            </a:r>
            <a:endParaRPr lang="ru-RU" sz="1400" dirty="0"/>
          </a:p>
          <a:p>
            <a:r>
              <a:rPr lang="en-US" sz="1400" dirty="0"/>
              <a:t>360-degree view of the of the real-estate</a:t>
            </a:r>
            <a:endParaRPr lang="ru-RU" sz="1400" dirty="0"/>
          </a:p>
          <a:p>
            <a:pPr lvl="0"/>
            <a:r>
              <a:rPr lang="en-US" sz="1400" dirty="0"/>
              <a:t>house, building, apartment etc. and enhance the real-estate sales.</a:t>
            </a:r>
            <a:endParaRPr lang="ru-RU" sz="1400" dirty="0"/>
          </a:p>
          <a:p>
            <a:r>
              <a:rPr lang="en-US" sz="1400" dirty="0"/>
              <a:t>Sotheby's International Realty has begun experiencing with Samsung Gear VR as</a:t>
            </a:r>
            <a:endParaRPr lang="ru-RU" sz="1400" dirty="0"/>
          </a:p>
          <a:p>
            <a:r>
              <a:rPr lang="en-US" sz="1400" dirty="0"/>
              <a:t>a new showcase for multi-million-dollar homes based in Los Angles, New York</a:t>
            </a:r>
            <a:endParaRPr lang="ru-RU" sz="1400" dirty="0"/>
          </a:p>
        </p:txBody>
      </p:sp>
      <p:sp>
        <p:nvSpPr>
          <p:cNvPr id="7" name="Объект 3"/>
          <p:cNvSpPr txBox="1">
            <a:spLocks/>
          </p:cNvSpPr>
          <p:nvPr/>
        </p:nvSpPr>
        <p:spPr>
          <a:xfrm>
            <a:off x="281967" y="4482365"/>
            <a:ext cx="3322554" cy="2127106"/>
          </a:xfrm>
          <a:prstGeom prst="rect">
            <a:avLst/>
          </a:prstGeom>
        </p:spPr>
        <p:txBody>
          <a:bodyPr vert="horz" lIns="91440" tIns="45720" rIns="91440" bIns="45720" rtlCol="0" anchor="ctr">
            <a:normAutofit fontScale="85000" lnSpcReduction="1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sz="1400" b="1" dirty="0" smtClean="0"/>
              <a:t>    </a:t>
            </a:r>
            <a:r>
              <a:rPr lang="en-US" sz="1400" b="1" dirty="0" smtClean="0"/>
              <a:t>Automobile</a:t>
            </a:r>
            <a:endParaRPr lang="ru-RU" sz="1400" b="1" dirty="0" smtClean="0"/>
          </a:p>
          <a:p>
            <a:r>
              <a:rPr lang="en-US" sz="1400" dirty="0" smtClean="0"/>
              <a:t>VR </a:t>
            </a:r>
            <a:r>
              <a:rPr lang="en-US" sz="1400" dirty="0"/>
              <a:t>is used for creating the car design and driving simulators</a:t>
            </a:r>
            <a:endParaRPr lang="ru-RU" sz="1400" dirty="0"/>
          </a:p>
          <a:p>
            <a:r>
              <a:rPr lang="en-US" sz="1400" dirty="0"/>
              <a:t>The London Audi City showroom in Green Park, is the smallest Audi dealership in</a:t>
            </a:r>
            <a:endParaRPr lang="ru-RU" sz="1400" dirty="0"/>
          </a:p>
          <a:p>
            <a:r>
              <a:rPr lang="en-US" sz="1400" dirty="0"/>
              <a:t>the UK, measuring 420 Square Meter and featuring 4 models. 50% of the customer ordered vehicle at the store without a physical test drive.</a:t>
            </a:r>
            <a:endParaRPr lang="ru-RU" sz="1400" dirty="0"/>
          </a:p>
        </p:txBody>
      </p:sp>
      <p:sp>
        <p:nvSpPr>
          <p:cNvPr id="8" name="Объект 3"/>
          <p:cNvSpPr txBox="1">
            <a:spLocks/>
          </p:cNvSpPr>
          <p:nvPr/>
        </p:nvSpPr>
        <p:spPr>
          <a:xfrm>
            <a:off x="7499837" y="426406"/>
            <a:ext cx="3322554" cy="1863116"/>
          </a:xfrm>
          <a:prstGeom prst="rect">
            <a:avLst/>
          </a:prstGeom>
        </p:spPr>
        <p:txBody>
          <a:bodyPr vert="horz" lIns="91440" tIns="45720" rIns="91440" bIns="45720" rtlCol="0" anchor="ctr">
            <a:normAutofit fontScale="775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sz="1400" dirty="0" smtClean="0"/>
              <a:t> </a:t>
            </a:r>
            <a:r>
              <a:rPr lang="ru-RU" sz="1400" b="1" dirty="0" smtClean="0"/>
              <a:t> </a:t>
            </a:r>
            <a:r>
              <a:rPr lang="en-US" sz="1400" b="1" dirty="0" smtClean="0"/>
              <a:t>Sports</a:t>
            </a:r>
            <a:endParaRPr lang="ru-RU" sz="1400" b="1" dirty="0" smtClean="0"/>
          </a:p>
          <a:p>
            <a:r>
              <a:rPr lang="en-US" sz="1400" dirty="0" smtClean="0"/>
              <a:t>Virtual </a:t>
            </a:r>
            <a:r>
              <a:rPr lang="en-US" sz="1400" dirty="0"/>
              <a:t>reality in sports is being widely adopted across the industry for a variety of training, live streaming service etc.</a:t>
            </a:r>
            <a:endParaRPr lang="ru-RU" sz="1400" dirty="0"/>
          </a:p>
          <a:p>
            <a:r>
              <a:rPr lang="en-US" sz="1400" dirty="0"/>
              <a:t>Major Baseball and Football Leagues are using VR to train umpires and referees.</a:t>
            </a:r>
            <a:endParaRPr lang="ru-RU" sz="1400" dirty="0"/>
          </a:p>
          <a:p>
            <a:r>
              <a:rPr lang="en-US" sz="1400" dirty="0" err="1"/>
              <a:t>NextVR</a:t>
            </a:r>
            <a:r>
              <a:rPr lang="en-US" sz="1400" dirty="0"/>
              <a:t> has a contract with Fox Sports as the exclusive virtual reality broadcaster for all events covered by the network.</a:t>
            </a:r>
            <a:endParaRPr lang="ru-RU" sz="1400" dirty="0"/>
          </a:p>
        </p:txBody>
      </p:sp>
      <p:sp>
        <p:nvSpPr>
          <p:cNvPr id="9" name="Объект 3"/>
          <p:cNvSpPr txBox="1">
            <a:spLocks/>
          </p:cNvSpPr>
          <p:nvPr/>
        </p:nvSpPr>
        <p:spPr>
          <a:xfrm>
            <a:off x="8493131" y="4482364"/>
            <a:ext cx="3322554" cy="2127107"/>
          </a:xfrm>
          <a:prstGeom prst="rect">
            <a:avLst/>
          </a:prstGeom>
        </p:spPr>
        <p:txBody>
          <a:bodyPr vert="horz" lIns="91440" tIns="45720" rIns="91440" bIns="45720" rtlCol="0" anchor="ctr">
            <a:normAutofit fontScale="70000" lnSpcReduction="20000"/>
          </a:bodyPr>
          <a:lst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a:lstStyle>
          <a:p>
            <a:pPr marL="0" indent="0">
              <a:buNone/>
            </a:pPr>
            <a:r>
              <a:rPr lang="ru-RU" sz="1400" b="1" dirty="0" smtClean="0"/>
              <a:t>       </a:t>
            </a:r>
            <a:r>
              <a:rPr lang="en-US" sz="1400" b="1" dirty="0" smtClean="0"/>
              <a:t>Tourism</a:t>
            </a:r>
            <a:endParaRPr lang="ru-RU" sz="1400" dirty="0" smtClean="0"/>
          </a:p>
          <a:p>
            <a:r>
              <a:rPr lang="en-US" sz="1400" dirty="0" smtClean="0"/>
              <a:t>VR </a:t>
            </a:r>
            <a:r>
              <a:rPr lang="en-US" sz="1400" dirty="0"/>
              <a:t>is helping consumers make a decision about where to travel and also experience what they could expect. The apps will help convey the intensity and emotions of the travel experience before the journey begin.</a:t>
            </a:r>
            <a:endParaRPr lang="ru-RU" sz="1400" dirty="0"/>
          </a:p>
          <a:p>
            <a:r>
              <a:rPr lang="en-US" sz="1400" dirty="0"/>
              <a:t>Thomas Cook partnered with Samsung and Virtual filmmaker </a:t>
            </a:r>
            <a:r>
              <a:rPr lang="en-US" sz="1400" dirty="0" err="1"/>
              <a:t>Visualise</a:t>
            </a:r>
            <a:r>
              <a:rPr lang="en-US" sz="1400" dirty="0"/>
              <a:t> to create a series of short films in several destinations.</a:t>
            </a:r>
            <a:endParaRPr lang="ru-RU" sz="1400" dirty="0"/>
          </a:p>
          <a:p>
            <a:r>
              <a:rPr lang="en-US" sz="1400" dirty="0"/>
              <a:t>Marriott is testing </a:t>
            </a:r>
            <a:r>
              <a:rPr lang="en-US" sz="1400" dirty="0" err="1"/>
              <a:t>VRoom</a:t>
            </a:r>
            <a:r>
              <a:rPr lang="en-US" sz="1400" dirty="0"/>
              <a:t> service – a first- of-its-kind guest service that allows guest to order inspiring virtual reality experience to their rooms.</a:t>
            </a:r>
            <a:endParaRPr lang="ru-RU" sz="1400" dirty="0"/>
          </a:p>
        </p:txBody>
      </p:sp>
    </p:spTree>
    <p:extLst>
      <p:ext uri="{BB962C8B-B14F-4D97-AF65-F5344CB8AC3E}">
        <p14:creationId xmlns:p14="http://schemas.microsoft.com/office/powerpoint/2010/main" val="6113969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6599090" y="61544"/>
            <a:ext cx="5842026" cy="553918"/>
          </a:xfrm>
        </p:spPr>
        <p:txBody>
          <a:bodyPr>
            <a:normAutofit fontScale="90000"/>
          </a:bodyPr>
          <a:lstStyle/>
          <a:p>
            <a:r>
              <a:rPr lang="en-US" sz="2400" b="1" dirty="0"/>
              <a:t>Key Challenges for AR/ VR Adoption</a:t>
            </a:r>
            <a:r>
              <a:rPr lang="ru-RU" sz="2400" b="1" dirty="0"/>
              <a:t/>
            </a:r>
            <a:br>
              <a:rPr lang="ru-RU" sz="2400" b="1" dirty="0"/>
            </a:br>
            <a:endParaRPr lang="ru-RU" sz="2400" dirty="0"/>
          </a:p>
        </p:txBody>
      </p:sp>
      <p:sp>
        <p:nvSpPr>
          <p:cNvPr id="3" name="Объект 2"/>
          <p:cNvSpPr>
            <a:spLocks noGrp="1"/>
          </p:cNvSpPr>
          <p:nvPr>
            <p:ph sz="half" idx="1"/>
          </p:nvPr>
        </p:nvSpPr>
        <p:spPr>
          <a:xfrm>
            <a:off x="-86264" y="338503"/>
            <a:ext cx="6844349" cy="3554083"/>
          </a:xfrm>
        </p:spPr>
        <p:txBody>
          <a:bodyPr>
            <a:noAutofit/>
          </a:bodyPr>
          <a:lstStyle/>
          <a:p>
            <a:r>
              <a:rPr lang="en-US" sz="1400" dirty="0"/>
              <a:t>The year 2016 is the key year for AR/VR platform as people started to take notice of this new technology.</a:t>
            </a:r>
          </a:p>
          <a:p>
            <a:r>
              <a:rPr lang="en-US" sz="1400" dirty="0"/>
              <a:t>•	Facebook bought Oculus in 2016 </a:t>
            </a:r>
            <a:r>
              <a:rPr lang="en-US" sz="1400" dirty="0" smtClean="0"/>
              <a:t>for</a:t>
            </a:r>
            <a:r>
              <a:rPr lang="ru-RU" sz="1400" dirty="0" smtClean="0"/>
              <a:t> </a:t>
            </a:r>
            <a:r>
              <a:rPr lang="en-US" sz="1400" dirty="0" smtClean="0"/>
              <a:t>$2B</a:t>
            </a:r>
            <a:endParaRPr lang="en-US" sz="1400" dirty="0"/>
          </a:p>
          <a:p>
            <a:r>
              <a:rPr lang="en-US" sz="1400" dirty="0"/>
              <a:t>•	Microsoft released their Augmented Reality product </a:t>
            </a:r>
            <a:r>
              <a:rPr lang="en-US" sz="1400" dirty="0" err="1"/>
              <a:t>HoloLens</a:t>
            </a:r>
            <a:r>
              <a:rPr lang="en-US" sz="1400" dirty="0"/>
              <a:t> on 30th March 2016.</a:t>
            </a:r>
          </a:p>
          <a:p>
            <a:r>
              <a:rPr lang="en-US" sz="1400" dirty="0"/>
              <a:t>Over the past couple of years, there has been tremendous discussions, </a:t>
            </a:r>
            <a:r>
              <a:rPr lang="en-US" sz="1400" dirty="0" smtClean="0"/>
              <a:t>events,</a:t>
            </a:r>
            <a:r>
              <a:rPr lang="ru-RU" sz="1400" dirty="0" smtClean="0"/>
              <a:t> </a:t>
            </a:r>
            <a:r>
              <a:rPr lang="en-US" sz="1400" dirty="0" smtClean="0"/>
              <a:t>and </a:t>
            </a:r>
            <a:r>
              <a:rPr lang="en-US" sz="1400" dirty="0"/>
              <a:t>prototypes launched around the technology. AR/VR is the </a:t>
            </a:r>
            <a:r>
              <a:rPr lang="en-US" sz="1400" dirty="0" smtClean="0"/>
              <a:t>prime</a:t>
            </a:r>
            <a:r>
              <a:rPr lang="ru-RU" sz="1400" dirty="0" smtClean="0"/>
              <a:t> </a:t>
            </a:r>
            <a:r>
              <a:rPr lang="en-US" sz="1400" dirty="0" smtClean="0"/>
              <a:t>attraction </a:t>
            </a:r>
            <a:r>
              <a:rPr lang="en-US" sz="1400" dirty="0"/>
              <a:t>at the Consumer Electronics Show (CES) and at the Virtual Reality, Los Angles (VRLA) conference/expos, where companies demonstrate the various prototypes and use cases of this technology. But the reality is that it is far from the main-stream mass </a:t>
            </a:r>
            <a:r>
              <a:rPr lang="en-US" sz="1400" dirty="0" smtClean="0"/>
              <a:t>adoption</a:t>
            </a:r>
            <a:r>
              <a:rPr lang="ru-RU" sz="1400" dirty="0" smtClean="0"/>
              <a:t> </a:t>
            </a:r>
            <a:r>
              <a:rPr lang="en-US" sz="1400" dirty="0" smtClean="0"/>
              <a:t>at </a:t>
            </a:r>
            <a:r>
              <a:rPr lang="en-US" sz="1400" dirty="0"/>
              <a:t>this point in time. Like all the major technology adoption, AR and VR </a:t>
            </a:r>
            <a:r>
              <a:rPr lang="en-US" sz="1400" dirty="0" smtClean="0"/>
              <a:t>have</a:t>
            </a:r>
            <a:endParaRPr lang="ru-RU" sz="1400" dirty="0" smtClean="0"/>
          </a:p>
          <a:p>
            <a:endParaRPr lang="en-US" sz="1400" dirty="0"/>
          </a:p>
          <a:p>
            <a:endParaRPr lang="ru-RU" sz="1400" dirty="0"/>
          </a:p>
        </p:txBody>
      </p:sp>
      <p:sp>
        <p:nvSpPr>
          <p:cNvPr id="11" name="Прямоугольник 10"/>
          <p:cNvSpPr/>
          <p:nvPr/>
        </p:nvSpPr>
        <p:spPr>
          <a:xfrm>
            <a:off x="6472103" y="3329276"/>
            <a:ext cx="5719897" cy="3253198"/>
          </a:xfrm>
          <a:prstGeom prst="rect">
            <a:avLst/>
          </a:prstGeom>
        </p:spPr>
        <p:txBody>
          <a:bodyPr wrap="square">
            <a:spAutoFit/>
          </a:bodyPr>
          <a:lstStyle/>
          <a:p>
            <a:pPr marL="285750" lvl="0" indent="-285750" defTabSz="457200">
              <a:spcBef>
                <a:spcPct val="20000"/>
              </a:spcBef>
              <a:spcAft>
                <a:spcPts val="600"/>
              </a:spcAft>
              <a:buClr>
                <a:prstClr val="white"/>
              </a:buClr>
              <a:buSzPct val="80000"/>
              <a:buFont typeface="Wingdings 3" panose="05040102010807070707" pitchFamily="18" charset="2"/>
              <a:buChar char=""/>
            </a:pPr>
            <a:r>
              <a:rPr lang="en-US" sz="1400" dirty="0">
                <a:solidFill>
                  <a:srgbClr val="146194">
                    <a:lumMod val="75000"/>
                  </a:srgbClr>
                </a:solidFill>
              </a:rPr>
              <a:t>currently hit the gap-of-disappointment where the evolution in technology is trying to overcome the key challenges before it comes mainstream and ready for mass adoption. Secondly, most of the use-cases or prototypes are visually very appealing, but the practical usage remains low.</a:t>
            </a:r>
          </a:p>
          <a:p>
            <a:pPr marL="285750" lvl="0" indent="-285750" defTabSz="457200">
              <a:spcBef>
                <a:spcPct val="20000"/>
              </a:spcBef>
              <a:spcAft>
                <a:spcPts val="600"/>
              </a:spcAft>
              <a:buClr>
                <a:prstClr val="white"/>
              </a:buClr>
              <a:buSzPct val="80000"/>
              <a:buFont typeface="Wingdings 3" panose="05040102010807070707" pitchFamily="18" charset="2"/>
              <a:buChar char=""/>
            </a:pPr>
            <a:r>
              <a:rPr lang="en-US" sz="1400" dirty="0">
                <a:solidFill>
                  <a:srgbClr val="146194">
                    <a:lumMod val="75000"/>
                  </a:srgbClr>
                </a:solidFill>
              </a:rPr>
              <a:t>Some of the key challenges or roadblocks in the adaption of this technology is as follows:</a:t>
            </a:r>
            <a:endParaRPr lang="ru-RU" sz="1400" dirty="0">
              <a:solidFill>
                <a:srgbClr val="146194">
                  <a:lumMod val="75000"/>
                </a:srgbClr>
              </a:solidFill>
            </a:endParaRPr>
          </a:p>
          <a:p>
            <a:pPr marL="285750" lvl="0" indent="-285750" defTabSz="457200">
              <a:spcBef>
                <a:spcPct val="20000"/>
              </a:spcBef>
              <a:spcAft>
                <a:spcPts val="600"/>
              </a:spcAft>
              <a:buClr>
                <a:prstClr val="white"/>
              </a:buClr>
              <a:buSzPct val="80000"/>
              <a:buFont typeface="Wingdings 3" panose="05040102010807070707" pitchFamily="18" charset="2"/>
              <a:buChar char=""/>
            </a:pPr>
            <a:r>
              <a:rPr lang="en-US" sz="1400" b="1" dirty="0">
                <a:solidFill>
                  <a:srgbClr val="146194">
                    <a:lumMod val="75000"/>
                  </a:srgbClr>
                </a:solidFill>
              </a:rPr>
              <a:t>Cost</a:t>
            </a:r>
            <a:endParaRPr lang="ru-RU" sz="1400" b="1" dirty="0">
              <a:solidFill>
                <a:srgbClr val="146194">
                  <a:lumMod val="75000"/>
                </a:srgbClr>
              </a:solidFill>
            </a:endParaRPr>
          </a:p>
          <a:p>
            <a:pPr marL="285750" lvl="0" indent="-285750" defTabSz="457200">
              <a:spcBef>
                <a:spcPct val="20000"/>
              </a:spcBef>
              <a:spcAft>
                <a:spcPts val="600"/>
              </a:spcAft>
              <a:buClr>
                <a:prstClr val="white"/>
              </a:buClr>
              <a:buSzPct val="80000"/>
              <a:buFont typeface="Wingdings 3" panose="05040102010807070707" pitchFamily="18" charset="2"/>
              <a:buChar char=""/>
            </a:pPr>
            <a:r>
              <a:rPr lang="en-US" sz="1400" dirty="0">
                <a:solidFill>
                  <a:srgbClr val="146194">
                    <a:lumMod val="75000"/>
                  </a:srgbClr>
                </a:solidFill>
              </a:rPr>
              <a:t>AR/VR technology is relatively new and evolving, thus the costs of all of the components are relatively very high. To build a good augmented or virtual experience, it tasks multiple components to build the AR/VR apps, which include – Headset, Desktop, Software, Content, and Distribution;</a:t>
            </a:r>
            <a:endParaRPr lang="ru-RU" sz="1400" dirty="0">
              <a:solidFill>
                <a:srgbClr val="146194">
                  <a:lumMod val="75000"/>
                </a:srgbClr>
              </a:solidFill>
            </a:endParaRPr>
          </a:p>
        </p:txBody>
      </p:sp>
    </p:spTree>
    <p:extLst>
      <p:ext uri="{BB962C8B-B14F-4D97-AF65-F5344CB8AC3E}">
        <p14:creationId xmlns:p14="http://schemas.microsoft.com/office/powerpoint/2010/main" val="3876319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Объект 1"/>
          <p:cNvGraphicFramePr>
            <a:graphicFrameLocks noChangeAspect="1"/>
          </p:cNvGraphicFramePr>
          <p:nvPr>
            <p:extLst>
              <p:ext uri="{D42A27DB-BD31-4B8C-83A1-F6EECF244321}">
                <p14:modId xmlns:p14="http://schemas.microsoft.com/office/powerpoint/2010/main" val="4182980373"/>
              </p:ext>
            </p:extLst>
          </p:nvPr>
        </p:nvGraphicFramePr>
        <p:xfrm>
          <a:off x="2501180" y="921619"/>
          <a:ext cx="6849853" cy="5391150"/>
        </p:xfrm>
        <a:graphic>
          <a:graphicData uri="http://schemas.openxmlformats.org/presentationml/2006/ole">
            <mc:AlternateContent xmlns:mc="http://schemas.openxmlformats.org/markup-compatibility/2006">
              <mc:Choice xmlns:v="urn:schemas-microsoft-com:vml" Requires="v">
                <p:oleObj spid="_x0000_s3077" name="Документ" r:id="rId3" imgW="6655030" imgH="5390391" progId="Word.Document.12">
                  <p:embed/>
                </p:oleObj>
              </mc:Choice>
              <mc:Fallback>
                <p:oleObj name="Документ" r:id="rId3" imgW="6655030" imgH="5390391" progId="Word.Document.12">
                  <p:embed/>
                  <p:pic>
                    <p:nvPicPr>
                      <p:cNvPr id="0" name=""/>
                      <p:cNvPicPr/>
                      <p:nvPr/>
                    </p:nvPicPr>
                    <p:blipFill>
                      <a:blip r:embed="rId4"/>
                      <a:stretch>
                        <a:fillRect/>
                      </a:stretch>
                    </p:blipFill>
                    <p:spPr>
                      <a:xfrm>
                        <a:off x="2501180" y="921619"/>
                        <a:ext cx="6849853" cy="5391150"/>
                      </a:xfrm>
                      <a:prstGeom prst="rect">
                        <a:avLst/>
                      </a:prstGeom>
                    </p:spPr>
                  </p:pic>
                </p:oleObj>
              </mc:Fallback>
            </mc:AlternateContent>
          </a:graphicData>
        </a:graphic>
      </p:graphicFrame>
    </p:spTree>
    <p:extLst>
      <p:ext uri="{BB962C8B-B14F-4D97-AF65-F5344CB8AC3E}">
        <p14:creationId xmlns:p14="http://schemas.microsoft.com/office/powerpoint/2010/main" val="3940646527"/>
      </p:ext>
    </p:extLst>
  </p:cSld>
  <p:clrMapOvr>
    <a:masterClrMapping/>
  </p:clrMapOvr>
</p:sld>
</file>

<file path=ppt/theme/theme1.xml><?xml version="1.0" encoding="utf-8"?>
<a:theme xmlns:a="http://schemas.openxmlformats.org/drawingml/2006/main" name="Сектор">
  <a:themeElements>
    <a:clrScheme name="Сектор">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Сектор">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ектор">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151</TotalTime>
  <Words>2803</Words>
  <Application>Microsoft Office PowerPoint</Application>
  <PresentationFormat>Широкоэкранный</PresentationFormat>
  <Paragraphs>145</Paragraphs>
  <Slides>15</Slides>
  <Notes>0</Notes>
  <HiddenSlides>0</HiddenSlides>
  <MMClips>0</MMClips>
  <ScaleCrop>false</ScaleCrop>
  <HeadingPairs>
    <vt:vector size="8" baseType="variant">
      <vt:variant>
        <vt:lpstr>Использованные шрифты</vt:lpstr>
      </vt:variant>
      <vt:variant>
        <vt:i4>5</vt:i4>
      </vt:variant>
      <vt:variant>
        <vt:lpstr>Тема</vt:lpstr>
      </vt:variant>
      <vt:variant>
        <vt:i4>1</vt:i4>
      </vt:variant>
      <vt:variant>
        <vt:lpstr>Внедренные серверы OLE</vt:lpstr>
      </vt:variant>
      <vt:variant>
        <vt:i4>1</vt:i4>
      </vt:variant>
      <vt:variant>
        <vt:lpstr>Заголовки слайдов</vt:lpstr>
      </vt:variant>
      <vt:variant>
        <vt:i4>15</vt:i4>
      </vt:variant>
    </vt:vector>
  </HeadingPairs>
  <TitlesOfParts>
    <vt:vector size="22" baseType="lpstr">
      <vt:lpstr>Arial</vt:lpstr>
      <vt:lpstr>Calibri</vt:lpstr>
      <vt:lpstr>Century Gothic</vt:lpstr>
      <vt:lpstr>Times New Roman</vt:lpstr>
      <vt:lpstr>Wingdings 3</vt:lpstr>
      <vt:lpstr>Сектор</vt:lpstr>
      <vt:lpstr>Документ</vt:lpstr>
      <vt:lpstr>Virtual Reality</vt:lpstr>
      <vt:lpstr>Introduction </vt:lpstr>
      <vt:lpstr>Application and Adaptions Verticals </vt:lpstr>
      <vt:lpstr>Market Overview </vt:lpstr>
      <vt:lpstr>Video Games </vt:lpstr>
      <vt:lpstr>Next Phase Usage </vt:lpstr>
      <vt:lpstr>Examples of AR/VR Applications</vt:lpstr>
      <vt:lpstr>Key Challenges for AR/ VR Adoption </vt:lpstr>
      <vt:lpstr>Презентация PowerPoint</vt:lpstr>
      <vt:lpstr>Презентация PowerPoint</vt:lpstr>
      <vt:lpstr>Key Takeaways for Adoption in Financial Services</vt:lpstr>
      <vt:lpstr>AR/VR Benefits for Financial Institutions </vt:lpstr>
      <vt:lpstr>Conclusion </vt:lpstr>
      <vt:lpstr>Презентация PowerPoint</vt:lpstr>
      <vt:lpstr>Thank you</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Мадияр Кипчакпаев</dc:creator>
  <cp:lastModifiedBy>Мадияр Кипчакпаев</cp:lastModifiedBy>
  <cp:revision>17</cp:revision>
  <dcterms:created xsi:type="dcterms:W3CDTF">2021-11-20T14:29:01Z</dcterms:created>
  <dcterms:modified xsi:type="dcterms:W3CDTF">2021-12-10T11:33:27Z</dcterms:modified>
</cp:coreProperties>
</file>

<file path=docProps/thumbnail.jpeg>
</file>